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04/07/1436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04/07/1436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04/07/1436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04/07/1436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04/07/1436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04/07/1436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04/07/1436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04/07/1436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3244334"/>
            <a:ext cx="7920880" cy="2308324"/>
          </a:xfrm>
          <a:prstGeom prst="rect">
            <a:avLst/>
          </a:prstGeom>
        </p:spPr>
        <p:txBody>
          <a:bodyPr wrap="square">
            <a:spAutoFit/>
          </a:bodyPr>
          <a:lstStyle/>
          <a:p>
            <a:r>
              <a:rPr lang="ar-IQ" sz="7200" b="1" dirty="0"/>
              <a:t>التأثيرات الصحية </a:t>
            </a:r>
            <a:r>
              <a:rPr lang="ar-IQ" sz="7200" b="1" dirty="0" smtClean="0"/>
              <a:t>للتدخين</a:t>
            </a:r>
          </a:p>
          <a:p>
            <a:r>
              <a:rPr lang="ar-IQ" sz="7200" b="1" dirty="0"/>
              <a:t> </a:t>
            </a:r>
            <a:r>
              <a:rPr lang="ar-IQ" sz="7200" b="1" dirty="0" smtClean="0"/>
              <a:t>          </a:t>
            </a:r>
            <a:endParaRPr lang="ar-IQ" sz="6000" dirty="0"/>
          </a:p>
        </p:txBody>
      </p:sp>
      <p:sp>
        <p:nvSpPr>
          <p:cNvPr id="5" name="عنوان 4"/>
          <p:cNvSpPr>
            <a:spLocks noGrp="1"/>
          </p:cNvSpPr>
          <p:nvPr>
            <p:ph type="title"/>
          </p:nvPr>
        </p:nvSpPr>
        <p:spPr/>
        <p:txBody>
          <a:bodyPr/>
          <a:lstStyle/>
          <a:p>
            <a:endParaRPr lang="ar-IQ"/>
          </a:p>
        </p:txBody>
      </p:sp>
    </p:spTree>
    <p:extLst>
      <p:ext uri="{BB962C8B-B14F-4D97-AF65-F5344CB8AC3E}">
        <p14:creationId xmlns="" xmlns:p14="http://schemas.microsoft.com/office/powerpoint/2010/main" val="181321383"/>
      </p:ext>
    </p:extLst>
  </p:cSld>
  <p:clrMapOvr>
    <a:masterClrMapping/>
  </p:clrMapOvr>
  <mc:AlternateContent xmlns:mc="http://schemas.openxmlformats.org/markup-compatibility/2006">
    <mc:Choice xmlns=""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1143000"/>
          </a:xfrm>
        </p:spPr>
        <p:txBody>
          <a:bodyPr>
            <a:normAutofit fontScale="90000"/>
          </a:bodyPr>
          <a:lstStyle/>
          <a:p>
            <a:pPr algn="r"/>
            <a:r>
              <a:rPr lang="en-US" dirty="0" smtClean="0">
                <a:solidFill>
                  <a:srgbClr val="FF0000"/>
                </a:solidFill>
              </a:rPr>
              <a:t/>
            </a:r>
            <a:br>
              <a:rPr lang="en-US" dirty="0" smtClean="0">
                <a:solidFill>
                  <a:srgbClr val="FF0000"/>
                </a:solidFill>
              </a:rPr>
            </a:br>
            <a:r>
              <a:rPr lang="ar-IQ" b="1" dirty="0">
                <a:solidFill>
                  <a:srgbClr val="FF0000"/>
                </a:solidFill>
              </a:rPr>
              <a:t>أولا: النيكوتين :</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r>
              <a:rPr lang="ar-IQ" sz="3600" b="1" dirty="0">
                <a:solidFill>
                  <a:srgbClr val="002060"/>
                </a:solidFill>
              </a:rPr>
              <a:t>مادة كيميائية سامة وهي من أشباه القلويدات ويرجع إليها معظم الآثار التي تلحق بالمدخن " </a:t>
            </a:r>
            <a:endParaRPr lang="ar-IQ" sz="3600" b="1" dirty="0" smtClean="0">
              <a:solidFill>
                <a:srgbClr val="002060"/>
              </a:solidFill>
            </a:endParaRPr>
          </a:p>
          <a:p>
            <a:r>
              <a:rPr lang="ar-IQ" sz="3600" b="1" dirty="0" smtClean="0">
                <a:solidFill>
                  <a:srgbClr val="002060"/>
                </a:solidFill>
              </a:rPr>
              <a:t>6 6ملجم </a:t>
            </a:r>
            <a:r>
              <a:rPr lang="ar-IQ" sz="3600" b="1" dirty="0">
                <a:solidFill>
                  <a:srgbClr val="002060"/>
                </a:solidFill>
              </a:rPr>
              <a:t>من هذه المادة كافية لقتل إنسان بالغ لو أعطيت له دفعة واحد عن طريق حقنها في الوريد</a:t>
            </a:r>
          </a:p>
          <a:p>
            <a:r>
              <a:rPr lang="ar-IQ" sz="3600" b="1" dirty="0">
                <a:solidFill>
                  <a:srgbClr val="002060"/>
                </a:solidFill>
              </a:rPr>
              <a:t>"وهو نوع من نوع أدوية الإدمان التي تمتص من الرئة وتعمل على الجهاز العصبي والاوعية</a:t>
            </a:r>
          </a:p>
          <a:p>
            <a:r>
              <a:rPr lang="ar-IQ" sz="3600" b="1" dirty="0">
                <a:solidFill>
                  <a:srgbClr val="002060"/>
                </a:solidFill>
              </a:rPr>
              <a:t>الدموية </a:t>
            </a:r>
            <a:r>
              <a:rPr lang="ar-IQ" sz="3600" b="1" dirty="0" smtClean="0">
                <a:solidFill>
                  <a:srgbClr val="002060"/>
                </a:solidFill>
              </a:rPr>
              <a:t>والقلب</a:t>
            </a:r>
            <a:endParaRPr lang="ar-IQ" sz="3600" b="1"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260648"/>
            <a:ext cx="8229600" cy="5865515"/>
          </a:xfrm>
        </p:spPr>
        <p:txBody>
          <a:bodyPr>
            <a:normAutofit/>
          </a:bodyPr>
          <a:lstStyle/>
          <a:p>
            <a:r>
              <a:rPr lang="ar-IQ" sz="4000" b="1" dirty="0">
                <a:solidFill>
                  <a:srgbClr val="FF0000"/>
                </a:solidFill>
              </a:rPr>
              <a:t>ومن </a:t>
            </a:r>
            <a:r>
              <a:rPr lang="ar-IQ" sz="4000" b="1" dirty="0" smtClean="0">
                <a:solidFill>
                  <a:srgbClr val="FF0000"/>
                </a:solidFill>
              </a:rPr>
              <a:t>تأثيراته </a:t>
            </a:r>
            <a:r>
              <a:rPr lang="ar-IQ" sz="4000" b="1" dirty="0">
                <a:solidFill>
                  <a:srgbClr val="FF0000"/>
                </a:solidFill>
              </a:rPr>
              <a:t>:</a:t>
            </a:r>
          </a:p>
          <a:p>
            <a:r>
              <a:rPr lang="ar-IQ" b="1" dirty="0" smtClean="0">
                <a:solidFill>
                  <a:srgbClr val="002060"/>
                </a:solidFill>
              </a:rPr>
              <a:t>-1 </a:t>
            </a:r>
            <a:r>
              <a:rPr lang="ar-IQ" b="1" dirty="0">
                <a:solidFill>
                  <a:srgbClr val="002060"/>
                </a:solidFill>
              </a:rPr>
              <a:t>يؤثر في الجهاز التنفسي</a:t>
            </a:r>
          </a:p>
          <a:p>
            <a:r>
              <a:rPr lang="ar-IQ" b="1" dirty="0">
                <a:solidFill>
                  <a:srgbClr val="002060"/>
                </a:solidFill>
              </a:rPr>
              <a:t>-2 يساعد على إفراز عدد من الهرمونات مثل الادرينالين والنور أدرينالين والتي بدورها تؤدي</a:t>
            </a:r>
          </a:p>
          <a:p>
            <a:r>
              <a:rPr lang="ar-IQ" b="1" dirty="0">
                <a:solidFill>
                  <a:srgbClr val="002060"/>
                </a:solidFill>
              </a:rPr>
              <a:t>إلى زيادة سرعة ضربات القلب وعدم انتظامها</a:t>
            </a:r>
          </a:p>
          <a:p>
            <a:r>
              <a:rPr lang="ar-IQ" b="1" dirty="0">
                <a:solidFill>
                  <a:srgbClr val="002060"/>
                </a:solidFill>
              </a:rPr>
              <a:t>-3 الجهاز العصبي حيث </a:t>
            </a:r>
            <a:r>
              <a:rPr lang="ar-IQ" sz="2000" b="1" dirty="0">
                <a:solidFill>
                  <a:srgbClr val="002060"/>
                </a:solidFill>
              </a:rPr>
              <a:t>أن له تأثيرا منبها وتأثيره </a:t>
            </a:r>
            <a:r>
              <a:rPr lang="ar-IQ" sz="2000" b="1" dirty="0" smtClean="0">
                <a:solidFill>
                  <a:srgbClr val="002060"/>
                </a:solidFill>
              </a:rPr>
              <a:t>انحطاطي</a:t>
            </a:r>
          </a:p>
          <a:p>
            <a:r>
              <a:rPr lang="ar-IQ" b="1" dirty="0">
                <a:solidFill>
                  <a:srgbClr val="002060"/>
                </a:solidFill>
              </a:rPr>
              <a:t>يقلل من حركة الاهداب الصغيرة جدا التي تساعد على إزالة المخاط من المجاري الهوائية</a:t>
            </a:r>
          </a:p>
          <a:p>
            <a:r>
              <a:rPr lang="ar-IQ" b="1" dirty="0">
                <a:solidFill>
                  <a:srgbClr val="002060"/>
                </a:solidFill>
              </a:rPr>
              <a:t>بالرئتين</a:t>
            </a:r>
          </a:p>
          <a:p>
            <a:r>
              <a:rPr lang="ar-IQ" b="1" dirty="0">
                <a:solidFill>
                  <a:srgbClr val="002060"/>
                </a:solidFill>
              </a:rPr>
              <a:t>-5 يسبب انقباضا في أوعية الدم الصغيرة في العين</a:t>
            </a:r>
            <a:endParaRPr lang="ar-IQ" b="1" dirty="0">
              <a:solidFill>
                <a:srgbClr val="002060"/>
              </a:solidFill>
              <a:latin typeface="Andalus" pitchFamily="18" charset="-78"/>
              <a:cs typeface="Andalus" pitchFamily="18" charset="-78"/>
            </a:endParaRPr>
          </a:p>
          <a:p>
            <a:endParaRPr lang="ar-IQ" dirty="0"/>
          </a:p>
        </p:txBody>
      </p:sp>
    </p:spTree>
    <p:extLst>
      <p:ext uri="{BB962C8B-B14F-4D97-AF65-F5344CB8AC3E}">
        <p14:creationId xmlns="" xmlns:p14="http://schemas.microsoft.com/office/powerpoint/2010/main" val="570095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rtl="0"/>
            <a:r>
              <a:rPr lang="ar-IQ" b="1" dirty="0">
                <a:solidFill>
                  <a:srgbClr val="FF0000"/>
                </a:solidFill>
              </a:rPr>
              <a:t>ثانياً : القطران</a:t>
            </a:r>
            <a:endParaRPr lang="ar-IQ" dirty="0">
              <a:solidFill>
                <a:srgbClr val="FF0000"/>
              </a:solidFill>
            </a:endParaRPr>
          </a:p>
        </p:txBody>
      </p:sp>
      <p:sp>
        <p:nvSpPr>
          <p:cNvPr id="3" name="عنصر نائب للمحتوى 2"/>
          <p:cNvSpPr>
            <a:spLocks noGrp="1"/>
          </p:cNvSpPr>
          <p:nvPr>
            <p:ph idx="1"/>
          </p:nvPr>
        </p:nvSpPr>
        <p:spPr/>
        <p:txBody>
          <a:bodyPr>
            <a:normAutofit fontScale="92500"/>
          </a:bodyPr>
          <a:lstStyle/>
          <a:p>
            <a:r>
              <a:rPr lang="ar-IQ" b="1" dirty="0">
                <a:solidFill>
                  <a:srgbClr val="002060"/>
                </a:solidFill>
              </a:rPr>
              <a:t>مادة لزجة تشبه شكلها الزفت الذي يستخدم في تعبيد الشوارع وينتج القطران من احتراق التبغ</a:t>
            </a:r>
          </a:p>
          <a:p>
            <a:r>
              <a:rPr lang="ar-IQ" b="1" dirty="0">
                <a:solidFill>
                  <a:srgbClr val="002060"/>
                </a:solidFill>
              </a:rPr>
              <a:t>ويؤدي إلي انسداد المجاري التنفسية هذا الشكل اللزج عبارة عن مادة صمغية وهي "</a:t>
            </a:r>
            <a:r>
              <a:rPr lang="ar-IQ" b="1" dirty="0" smtClean="0">
                <a:solidFill>
                  <a:srgbClr val="002060"/>
                </a:solidFill>
              </a:rPr>
              <a:t>هيدروجين فحمي</a:t>
            </a:r>
            <a:r>
              <a:rPr lang="ar-IQ" b="1" dirty="0">
                <a:solidFill>
                  <a:srgbClr val="002060"/>
                </a:solidFill>
              </a:rPr>
              <a:t>" وتستخدم هذه المادة أساسا في المتفجرات ومواد الطلاء وهذه المادة تسبب </a:t>
            </a:r>
            <a:r>
              <a:rPr lang="ar-IQ" b="1" dirty="0" smtClean="0">
                <a:solidFill>
                  <a:srgbClr val="002060"/>
                </a:solidFill>
              </a:rPr>
              <a:t>السرطان بسبب </a:t>
            </a:r>
            <a:r>
              <a:rPr lang="ar-IQ" b="1" dirty="0">
                <a:solidFill>
                  <a:srgbClr val="002060"/>
                </a:solidFill>
              </a:rPr>
              <a:t>المادة الموجودة فيه وهي " البنزوبايرين"</a:t>
            </a:r>
          </a:p>
          <a:p>
            <a:r>
              <a:rPr lang="ar-IQ" b="1" dirty="0">
                <a:solidFill>
                  <a:srgbClr val="002060"/>
                </a:solidFill>
              </a:rPr>
              <a:t>وقد ذكر في القرآن الكريم كعذاب لأهل النار .</a:t>
            </a:r>
          </a:p>
          <a:p>
            <a:r>
              <a:rPr lang="ar-IQ" b="1" dirty="0" smtClean="0">
                <a:solidFill>
                  <a:srgbClr val="002060"/>
                </a:solidFill>
              </a:rPr>
              <a:t>«سرابيلهم </a:t>
            </a:r>
            <a:r>
              <a:rPr lang="ar-IQ" b="1" dirty="0">
                <a:solidFill>
                  <a:srgbClr val="002060"/>
                </a:solidFill>
              </a:rPr>
              <a:t>من قطران وتغشى وجوههم </a:t>
            </a:r>
            <a:r>
              <a:rPr lang="ar-IQ" b="1" dirty="0" smtClean="0">
                <a:solidFill>
                  <a:srgbClr val="002060"/>
                </a:solidFill>
              </a:rPr>
              <a:t>النار»             (سورة ابراهيم أية رقم 50 )</a:t>
            </a:r>
            <a:endParaRPr lang="ar-IQ" b="1"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04664"/>
            <a:ext cx="8229600" cy="1143000"/>
          </a:xfrm>
        </p:spPr>
        <p:txBody>
          <a:bodyPr>
            <a:normAutofit/>
          </a:bodyPr>
          <a:lstStyle/>
          <a:p>
            <a:pPr rtl="0"/>
            <a:endParaRPr lang="ar-IQ" dirty="0"/>
          </a:p>
        </p:txBody>
      </p:sp>
      <p:sp>
        <p:nvSpPr>
          <p:cNvPr id="3" name="عنصر نائب للمحتوى 2"/>
          <p:cNvSpPr>
            <a:spLocks noGrp="1"/>
          </p:cNvSpPr>
          <p:nvPr>
            <p:ph idx="1"/>
          </p:nvPr>
        </p:nvSpPr>
        <p:spPr>
          <a:xfrm>
            <a:off x="457200" y="404664"/>
            <a:ext cx="8229600" cy="5721499"/>
          </a:xfrm>
        </p:spPr>
        <p:txBody>
          <a:bodyPr>
            <a:normAutofit/>
          </a:bodyPr>
          <a:lstStyle/>
          <a:p>
            <a:pPr marL="0" indent="0" rtl="0">
              <a:buNone/>
            </a:pPr>
            <a:r>
              <a:rPr lang="ar-IQ" b="1" dirty="0" smtClean="0">
                <a:solidFill>
                  <a:srgbClr val="FF0000"/>
                </a:solidFill>
              </a:rPr>
              <a:t>ثالثا :غاز ثنائي اوكسيد الكربون </a:t>
            </a:r>
            <a:endParaRPr lang="en-US" b="1" dirty="0" smtClean="0">
              <a:solidFill>
                <a:srgbClr val="FF0000"/>
              </a:solidFill>
            </a:endParaRPr>
          </a:p>
          <a:p>
            <a:r>
              <a:rPr lang="ar-IQ" b="1" dirty="0">
                <a:solidFill>
                  <a:srgbClr val="002060"/>
                </a:solidFill>
              </a:rPr>
              <a:t>ينتج عن احتراق التبغ وكذلك الورق الملفوف به السجائر وهو ضار جدا. وهو يقلل من </a:t>
            </a:r>
            <a:r>
              <a:rPr lang="ar-IQ" b="1" dirty="0" smtClean="0">
                <a:solidFill>
                  <a:srgbClr val="002060"/>
                </a:solidFill>
              </a:rPr>
              <a:t>نقل الأوكسجين </a:t>
            </a:r>
            <a:r>
              <a:rPr lang="ar-IQ" b="1" dirty="0">
                <a:solidFill>
                  <a:srgbClr val="002060"/>
                </a:solidFill>
              </a:rPr>
              <a:t>المحمل بكريات الدم الحمراء إلى أنسجة الجسم خاصة عضلة القلب ويهيج </a:t>
            </a:r>
            <a:r>
              <a:rPr lang="ar-IQ" b="1" dirty="0" smtClean="0">
                <a:solidFill>
                  <a:srgbClr val="002060"/>
                </a:solidFill>
              </a:rPr>
              <a:t>الغشاء المخاطي </a:t>
            </a:r>
            <a:r>
              <a:rPr lang="ar-IQ" b="1" dirty="0">
                <a:solidFill>
                  <a:srgbClr val="002060"/>
                </a:solidFill>
              </a:rPr>
              <a:t>للفم والقصبات و الشعب والحويصلات الهوائية .</a:t>
            </a:r>
            <a:r>
              <a:rPr lang="en-US" b="1" dirty="0" smtClean="0">
                <a:solidFill>
                  <a:srgbClr val="002060"/>
                </a:solidFill>
              </a:rPr>
              <a:t> </a:t>
            </a:r>
            <a:endParaRPr lang="ar-IQ" b="1"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rtl="0"/>
            <a:r>
              <a:rPr lang="ar-IQ" b="1" dirty="0">
                <a:solidFill>
                  <a:srgbClr val="FF0000"/>
                </a:solidFill>
              </a:rPr>
              <a:t>رابعاً : اكاسيد النيتروجين</a:t>
            </a:r>
            <a:endParaRPr lang="en-US" dirty="0">
              <a:solidFill>
                <a:srgbClr val="FF0000"/>
              </a:solidFill>
              <a:latin typeface="Andalus" pitchFamily="18" charset="-78"/>
              <a:cs typeface="Andalus" pitchFamily="18" charset="-78"/>
            </a:endParaRPr>
          </a:p>
        </p:txBody>
      </p:sp>
      <p:sp>
        <p:nvSpPr>
          <p:cNvPr id="3" name="عنصر نائب للمحتوى 2"/>
          <p:cNvSpPr>
            <a:spLocks noGrp="1"/>
          </p:cNvSpPr>
          <p:nvPr>
            <p:ph idx="1"/>
          </p:nvPr>
        </p:nvSpPr>
        <p:spPr>
          <a:xfrm>
            <a:off x="457200" y="1268760"/>
            <a:ext cx="8229600" cy="4857403"/>
          </a:xfrm>
        </p:spPr>
        <p:txBody>
          <a:bodyPr>
            <a:normAutofit/>
          </a:bodyPr>
          <a:lstStyle/>
          <a:p>
            <a:r>
              <a:rPr lang="ar-IQ" sz="4400" b="1" dirty="0">
                <a:solidFill>
                  <a:srgbClr val="002060"/>
                </a:solidFill>
              </a:rPr>
              <a:t>تؤدي إلى زيادة إفرازات الغشاء المخاطي للقصبات الهوائية مما يسبب تضخم الغدد </a:t>
            </a:r>
            <a:r>
              <a:rPr lang="ar-IQ" sz="4400" b="1" dirty="0" smtClean="0">
                <a:solidFill>
                  <a:srgbClr val="002060"/>
                </a:solidFill>
              </a:rPr>
              <a:t>الليمفاوية في </a:t>
            </a:r>
            <a:r>
              <a:rPr lang="ar-IQ" sz="4400" b="1" dirty="0">
                <a:solidFill>
                  <a:srgbClr val="002060"/>
                </a:solidFill>
              </a:rPr>
              <a:t>القصبات الهوائية .</a:t>
            </a:r>
            <a:endParaRPr lang="en-US" sz="4400" b="1" dirty="0">
              <a:solidFill>
                <a:srgbClr val="002060"/>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rtl="0"/>
            <a:r>
              <a:rPr lang="ar-IQ" b="1" dirty="0">
                <a:solidFill>
                  <a:srgbClr val="FF0000"/>
                </a:solidFill>
              </a:rPr>
              <a:t>خامسا: غاز النشادر الكاوي</a:t>
            </a:r>
            <a:endParaRPr lang="ar-IQ" dirty="0">
              <a:solidFill>
                <a:srgbClr val="FF0000"/>
              </a:solidFill>
            </a:endParaRPr>
          </a:p>
        </p:txBody>
      </p:sp>
      <p:sp>
        <p:nvSpPr>
          <p:cNvPr id="3" name="عنصر نائب للمحتوى 2"/>
          <p:cNvSpPr>
            <a:spLocks noGrp="1"/>
          </p:cNvSpPr>
          <p:nvPr>
            <p:ph idx="1"/>
          </p:nvPr>
        </p:nvSpPr>
        <p:spPr>
          <a:xfrm>
            <a:off x="457200" y="1340768"/>
            <a:ext cx="8229600" cy="4785395"/>
          </a:xfrm>
        </p:spPr>
        <p:txBody>
          <a:bodyPr>
            <a:normAutofit/>
          </a:bodyPr>
          <a:lstStyle/>
          <a:p>
            <a:r>
              <a:rPr lang="ar-IQ" sz="4000" b="1" dirty="0">
                <a:solidFill>
                  <a:srgbClr val="002060"/>
                </a:solidFill>
              </a:rPr>
              <a:t>مادة لاسعة تؤدي إلى تكوين الطبقة الصفراء على سطح الأسنان. ويؤذي غدد الطعم والذوق</a:t>
            </a:r>
          </a:p>
          <a:p>
            <a:r>
              <a:rPr lang="ar-IQ" sz="4000" b="1" dirty="0">
                <a:solidFill>
                  <a:srgbClr val="002060"/>
                </a:solidFill>
              </a:rPr>
              <a:t>الموجودة على اللسان. ويزيد من إفراز اللعاب ويهيج السعال ويعرض الإنسان إلى تكرار</a:t>
            </a:r>
          </a:p>
          <a:p>
            <a:r>
              <a:rPr lang="ar-IQ" sz="4000" b="1" dirty="0">
                <a:solidFill>
                  <a:srgbClr val="002060"/>
                </a:solidFill>
              </a:rPr>
              <a:t>الإصابة بالزكام والتهاب الفم والحلق والبلعوم .</a:t>
            </a:r>
            <a:r>
              <a:rPr lang="en-GB" sz="4000" b="1" dirty="0" smtClean="0"/>
              <a:t> </a:t>
            </a:r>
            <a:endParaRPr lang="ar-IQ" sz="3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IQ" b="1" dirty="0">
                <a:solidFill>
                  <a:srgbClr val="FF0000"/>
                </a:solidFill>
              </a:rPr>
              <a:t>سادسا: مادة البولونيوم</a:t>
            </a:r>
            <a:endParaRPr lang="ar-IQ" dirty="0">
              <a:solidFill>
                <a:srgbClr val="FF0000"/>
              </a:solidFill>
            </a:endParaRPr>
          </a:p>
        </p:txBody>
      </p:sp>
      <p:sp>
        <p:nvSpPr>
          <p:cNvPr id="3" name="Content Placeholder 2"/>
          <p:cNvSpPr>
            <a:spLocks noGrp="1"/>
          </p:cNvSpPr>
          <p:nvPr>
            <p:ph idx="1"/>
          </p:nvPr>
        </p:nvSpPr>
        <p:spPr/>
        <p:txBody>
          <a:bodyPr/>
          <a:lstStyle/>
          <a:p>
            <a:r>
              <a:rPr lang="ar-IQ" b="1" dirty="0">
                <a:solidFill>
                  <a:srgbClr val="002060"/>
                </a:solidFill>
              </a:rPr>
              <a:t>مادة لها نشاط إشعاعي بسبب السماد الفوسفاتي الذي تستخدمه مزارع </a:t>
            </a:r>
            <a:r>
              <a:rPr lang="ar-IQ" b="1" dirty="0" smtClean="0">
                <a:solidFill>
                  <a:srgbClr val="002060"/>
                </a:solidFill>
              </a:rPr>
              <a:t>التبغ الغني </a:t>
            </a:r>
            <a:r>
              <a:rPr lang="ar-IQ" b="1" dirty="0">
                <a:solidFill>
                  <a:srgbClr val="002060"/>
                </a:solidFill>
              </a:rPr>
              <a:t>بمادة اليورانيوم المشع وتتركز هذه المادة المشعة بجسم المدخنين على مدار </a:t>
            </a:r>
            <a:r>
              <a:rPr lang="ar-IQ" b="1" dirty="0" smtClean="0">
                <a:solidFill>
                  <a:srgbClr val="002060"/>
                </a:solidFill>
              </a:rPr>
              <a:t>سنوات التدخين </a:t>
            </a:r>
            <a:r>
              <a:rPr lang="ar-IQ" b="1" dirty="0">
                <a:solidFill>
                  <a:srgbClr val="002060"/>
                </a:solidFill>
              </a:rPr>
              <a:t>ولذلك تساعد على الإصابة بالسرطان</a:t>
            </a:r>
          </a:p>
          <a:p>
            <a:r>
              <a:rPr lang="ar-IQ" b="1" dirty="0">
                <a:solidFill>
                  <a:srgbClr val="002060"/>
                </a:solidFill>
              </a:rPr>
              <a:t>وهناك مواد أخرى</a:t>
            </a:r>
          </a:p>
        </p:txBody>
      </p:sp>
    </p:spTree>
    <p:extLst>
      <p:ext uri="{BB962C8B-B14F-4D97-AF65-F5344CB8AC3E}">
        <p14:creationId xmlns="" xmlns:p14="http://schemas.microsoft.com/office/powerpoint/2010/main" val="3957596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404664"/>
            <a:ext cx="8229600" cy="5721499"/>
          </a:xfrm>
        </p:spPr>
        <p:txBody>
          <a:bodyPr>
            <a:normAutofit/>
          </a:bodyPr>
          <a:lstStyle/>
          <a:p>
            <a:r>
              <a:rPr lang="ar-IQ" sz="4000" b="1" dirty="0" smtClean="0">
                <a:solidFill>
                  <a:srgbClr val="FF0000"/>
                </a:solidFill>
              </a:rPr>
              <a:t>التدخين  والادمان </a:t>
            </a:r>
          </a:p>
          <a:p>
            <a:r>
              <a:rPr lang="ar-IQ" b="1" dirty="0" smtClean="0">
                <a:solidFill>
                  <a:srgbClr val="002060"/>
                </a:solidFill>
              </a:rPr>
              <a:t> </a:t>
            </a:r>
            <a:r>
              <a:rPr lang="ar-IQ" b="1" dirty="0">
                <a:solidFill>
                  <a:srgbClr val="002060"/>
                </a:solidFill>
              </a:rPr>
              <a:t>يعتبر التدخين نوعاً من أنواع الإدمان حيث أثبتت الأبحاث الطبية أن تدخين التبغ يسبب الإدمان</a:t>
            </a:r>
          </a:p>
          <a:p>
            <a:r>
              <a:rPr lang="ar-IQ" b="1" dirty="0">
                <a:solidFill>
                  <a:srgbClr val="002060"/>
                </a:solidFill>
              </a:rPr>
              <a:t>مثل جميع المواد المخدرة إذ أن </a:t>
            </a:r>
            <a:r>
              <a:rPr lang="ar-IQ" b="1" dirty="0" smtClean="0">
                <a:solidFill>
                  <a:srgbClr val="002060"/>
                </a:solidFill>
              </a:rPr>
              <a:t>16 </a:t>
            </a:r>
            <a:r>
              <a:rPr lang="ar-IQ" b="1" dirty="0">
                <a:solidFill>
                  <a:srgbClr val="002060"/>
                </a:solidFill>
              </a:rPr>
              <a:t>% فقط ممن يشربون الخمر يصبحون مدمنين بينما </a:t>
            </a:r>
            <a:r>
              <a:rPr lang="ar-IQ" b="1" dirty="0" smtClean="0">
                <a:solidFill>
                  <a:srgbClr val="002060"/>
                </a:solidFill>
              </a:rPr>
              <a:t>تبلغ نسبة </a:t>
            </a:r>
            <a:r>
              <a:rPr lang="ar-IQ" b="1" dirty="0">
                <a:solidFill>
                  <a:srgbClr val="002060"/>
                </a:solidFill>
              </a:rPr>
              <a:t>من يدمن التدخين هي 85 % وسبب الإدمان أن النيكوتين الموجود في السيجارة يدخل </a:t>
            </a:r>
            <a:r>
              <a:rPr lang="ar-IQ" b="1" dirty="0" smtClean="0">
                <a:solidFill>
                  <a:srgbClr val="002060"/>
                </a:solidFill>
              </a:rPr>
              <a:t>الدم الذي </a:t>
            </a:r>
            <a:r>
              <a:rPr lang="ar-IQ" b="1" dirty="0">
                <a:solidFill>
                  <a:srgbClr val="002060"/>
                </a:solidFill>
              </a:rPr>
              <a:t>يغذي شرايين المخ وسرعان ما يعتاد المخ والجهاز العصبي على وجود النيكوتين فيتعود</a:t>
            </a:r>
          </a:p>
          <a:p>
            <a:r>
              <a:rPr lang="ar-IQ" b="1" dirty="0">
                <a:solidFill>
                  <a:srgbClr val="002060"/>
                </a:solidFill>
              </a:rPr>
              <a:t>ويطلبه باستمرار وتتحول العادة إلى إدمان ، كما يعد التدخين بوابة واسعة لعالم المخدرات </a:t>
            </a:r>
            <a:r>
              <a:rPr lang="ar-IQ" b="1" dirty="0" smtClean="0">
                <a:solidFill>
                  <a:srgbClr val="002060"/>
                </a:solidFill>
              </a:rPr>
              <a:t>.</a:t>
            </a:r>
            <a:endParaRPr lang="ar-IQ" b="1" dirty="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en-US" dirty="0" smtClean="0"/>
              <a:t/>
            </a:r>
            <a:br>
              <a:rPr lang="en-US" dirty="0" smtClean="0"/>
            </a:br>
            <a:r>
              <a:rPr lang="ar-IQ" b="1" dirty="0">
                <a:solidFill>
                  <a:srgbClr val="FF0000"/>
                </a:solidFill>
              </a:rPr>
              <a:t>أسباب الوقوع في التدخين :</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algn="l" rtl="0"/>
            <a:r>
              <a:rPr lang="en-US" sz="4000" b="1" dirty="0" smtClean="0">
                <a:solidFill>
                  <a:srgbClr val="230BB5"/>
                </a:solidFill>
                <a:latin typeface="Andalus" pitchFamily="18" charset="-78"/>
                <a:cs typeface="Andalus" pitchFamily="18" charset="-78"/>
              </a:rPr>
              <a:t>-</a:t>
            </a:r>
            <a:endParaRPr lang="ar-IQ" sz="4000" b="1" dirty="0">
              <a:solidFill>
                <a:srgbClr val="230BB5"/>
              </a:solidFill>
              <a:latin typeface="Andalus" pitchFamily="18" charset="-78"/>
              <a:cs typeface="Andalus" pitchFamily="18" charset="-78"/>
            </a:endParaRPr>
          </a:p>
        </p:txBody>
      </p:sp>
      <p:sp>
        <p:nvSpPr>
          <p:cNvPr id="4" name="Rectangle 3"/>
          <p:cNvSpPr/>
          <p:nvPr/>
        </p:nvSpPr>
        <p:spPr>
          <a:xfrm>
            <a:off x="2627784" y="1700808"/>
            <a:ext cx="4572000" cy="3416320"/>
          </a:xfrm>
          <a:prstGeom prst="rect">
            <a:avLst/>
          </a:prstGeom>
        </p:spPr>
        <p:txBody>
          <a:bodyPr>
            <a:spAutoFit/>
          </a:bodyPr>
          <a:lstStyle/>
          <a:p>
            <a:r>
              <a:rPr lang="ar-IQ" sz="3600" dirty="0" smtClean="0"/>
              <a:t> </a:t>
            </a:r>
            <a:r>
              <a:rPr lang="ar-IQ" sz="3600" b="1" dirty="0">
                <a:solidFill>
                  <a:srgbClr val="002060"/>
                </a:solidFill>
              </a:rPr>
              <a:t>أصدقاء السوء </a:t>
            </a:r>
            <a:r>
              <a:rPr lang="ar-IQ" sz="3600" b="1" dirty="0" smtClean="0">
                <a:solidFill>
                  <a:srgbClr val="002060"/>
                </a:solidFill>
              </a:rPr>
              <a:t>%45</a:t>
            </a:r>
            <a:endParaRPr lang="ar-IQ" sz="3600" b="1" dirty="0">
              <a:solidFill>
                <a:srgbClr val="002060"/>
              </a:solidFill>
            </a:endParaRPr>
          </a:p>
          <a:p>
            <a:r>
              <a:rPr lang="ar-IQ" sz="3600" b="1" dirty="0" smtClean="0">
                <a:solidFill>
                  <a:srgbClr val="002060"/>
                </a:solidFill>
              </a:rPr>
              <a:t> </a:t>
            </a:r>
            <a:r>
              <a:rPr lang="ar-IQ" sz="3600" b="1" dirty="0">
                <a:solidFill>
                  <a:srgbClr val="002060"/>
                </a:solidFill>
              </a:rPr>
              <a:t>الجهل بضرره </a:t>
            </a:r>
            <a:r>
              <a:rPr lang="ar-IQ" sz="3600" b="1" dirty="0" smtClean="0">
                <a:solidFill>
                  <a:srgbClr val="002060"/>
                </a:solidFill>
              </a:rPr>
              <a:t>25%</a:t>
            </a:r>
            <a:endParaRPr lang="ar-IQ" sz="3600" b="1" dirty="0">
              <a:solidFill>
                <a:srgbClr val="002060"/>
              </a:solidFill>
            </a:endParaRPr>
          </a:p>
          <a:p>
            <a:r>
              <a:rPr lang="ar-IQ" sz="3600" b="1" dirty="0" smtClean="0">
                <a:solidFill>
                  <a:srgbClr val="002060"/>
                </a:solidFill>
              </a:rPr>
              <a:t> </a:t>
            </a:r>
            <a:r>
              <a:rPr lang="ar-IQ" sz="3600" b="1" dirty="0">
                <a:solidFill>
                  <a:srgbClr val="002060"/>
                </a:solidFill>
              </a:rPr>
              <a:t>الغربة </a:t>
            </a:r>
            <a:r>
              <a:rPr lang="ar-IQ" sz="3600" b="1" dirty="0" smtClean="0">
                <a:solidFill>
                  <a:srgbClr val="002060"/>
                </a:solidFill>
              </a:rPr>
              <a:t>10%</a:t>
            </a:r>
            <a:endParaRPr lang="ar-IQ" sz="3600" b="1" dirty="0">
              <a:solidFill>
                <a:srgbClr val="002060"/>
              </a:solidFill>
            </a:endParaRPr>
          </a:p>
          <a:p>
            <a:r>
              <a:rPr lang="ar-IQ" sz="3600" b="1" dirty="0" smtClean="0">
                <a:solidFill>
                  <a:srgbClr val="002060"/>
                </a:solidFill>
              </a:rPr>
              <a:t> </a:t>
            </a:r>
            <a:r>
              <a:rPr lang="ar-IQ" sz="3600" b="1" dirty="0">
                <a:solidFill>
                  <a:srgbClr val="002060"/>
                </a:solidFill>
              </a:rPr>
              <a:t>التجربة </a:t>
            </a:r>
            <a:r>
              <a:rPr lang="ar-IQ" sz="3600" b="1" dirty="0" smtClean="0">
                <a:solidFill>
                  <a:srgbClr val="002060"/>
                </a:solidFill>
              </a:rPr>
              <a:t>10%</a:t>
            </a:r>
            <a:endParaRPr lang="ar-IQ" sz="3600" b="1" dirty="0">
              <a:solidFill>
                <a:srgbClr val="002060"/>
              </a:solidFill>
            </a:endParaRPr>
          </a:p>
          <a:p>
            <a:r>
              <a:rPr lang="ar-IQ" sz="3600" b="1" dirty="0" smtClean="0">
                <a:solidFill>
                  <a:srgbClr val="002060"/>
                </a:solidFill>
              </a:rPr>
              <a:t> </a:t>
            </a:r>
            <a:r>
              <a:rPr lang="ar-IQ" sz="3600" b="1" dirty="0">
                <a:solidFill>
                  <a:srgbClr val="002060"/>
                </a:solidFill>
              </a:rPr>
              <a:t>الرجولة </a:t>
            </a:r>
            <a:r>
              <a:rPr lang="ar-IQ" sz="3600" b="1" dirty="0" smtClean="0">
                <a:solidFill>
                  <a:srgbClr val="002060"/>
                </a:solidFill>
              </a:rPr>
              <a:t>5%</a:t>
            </a:r>
            <a:endParaRPr lang="ar-IQ" sz="3600" b="1" dirty="0">
              <a:solidFill>
                <a:srgbClr val="002060"/>
              </a:solidFill>
            </a:endParaRPr>
          </a:p>
          <a:p>
            <a:r>
              <a:rPr lang="ar-IQ" sz="3600" b="1" dirty="0" smtClean="0">
                <a:solidFill>
                  <a:srgbClr val="002060"/>
                </a:solidFill>
              </a:rPr>
              <a:t>الوالدين 5%</a:t>
            </a:r>
            <a:endParaRPr lang="ar-IQ" sz="3600" b="1"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مضار التدخين ومخاطره:</a:t>
            </a:r>
            <a:endParaRPr lang="ar-IQ" dirty="0">
              <a:solidFill>
                <a:srgbClr val="FF0000"/>
              </a:solidFill>
            </a:endParaRPr>
          </a:p>
        </p:txBody>
      </p:sp>
      <p:sp>
        <p:nvSpPr>
          <p:cNvPr id="3" name="عنصر نائب للمحتوى 2"/>
          <p:cNvSpPr>
            <a:spLocks noGrp="1"/>
          </p:cNvSpPr>
          <p:nvPr>
            <p:ph idx="1"/>
          </p:nvPr>
        </p:nvSpPr>
        <p:spPr>
          <a:xfrm>
            <a:off x="457200" y="1340768"/>
            <a:ext cx="8229600" cy="4104457"/>
          </a:xfrm>
        </p:spPr>
        <p:txBody>
          <a:bodyPr>
            <a:normAutofit fontScale="92500" lnSpcReduction="10000"/>
          </a:bodyPr>
          <a:lstStyle/>
          <a:p>
            <a:pPr marL="0" indent="0" algn="l" rtl="0">
              <a:buNone/>
            </a:pPr>
            <a:r>
              <a:rPr lang="en-US" dirty="0" smtClean="0"/>
              <a:t> </a:t>
            </a:r>
          </a:p>
          <a:p>
            <a:r>
              <a:rPr lang="ar-IQ" b="1" dirty="0">
                <a:solidFill>
                  <a:srgbClr val="002060"/>
                </a:solidFill>
              </a:rPr>
              <a:t>في السجائر </a:t>
            </a:r>
            <a:r>
              <a:rPr lang="ar-IQ" b="1" dirty="0" smtClean="0">
                <a:solidFill>
                  <a:srgbClr val="002060"/>
                </a:solidFill>
              </a:rPr>
              <a:t>13 </a:t>
            </a:r>
            <a:r>
              <a:rPr lang="ar-IQ" b="1" dirty="0">
                <a:solidFill>
                  <a:srgbClr val="002060"/>
                </a:solidFill>
              </a:rPr>
              <a:t>مادة على الأقل أهمها القطران ومادة )البنزوبايرين( تعتبر مواد مسرطنة،</a:t>
            </a:r>
          </a:p>
          <a:p>
            <a:r>
              <a:rPr lang="ar-IQ" b="1" dirty="0">
                <a:solidFill>
                  <a:srgbClr val="002060"/>
                </a:solidFill>
              </a:rPr>
              <a:t>والتدخين سبب رئيسي في الإصابة بسرطان الرئة ، الشفتين، اللسان، الفم، الحنجرة، البلعوم،</a:t>
            </a:r>
          </a:p>
          <a:p>
            <a:r>
              <a:rPr lang="ar-IQ" b="1" dirty="0">
                <a:solidFill>
                  <a:srgbClr val="002060"/>
                </a:solidFill>
              </a:rPr>
              <a:t>المريء ، القصبة الهوائية، المعدة، المثانة البولية، وتؤكد الإحصائيات الطبية بأن 85 % من</a:t>
            </a:r>
          </a:p>
          <a:p>
            <a:r>
              <a:rPr lang="ar-IQ" b="1" dirty="0">
                <a:solidFill>
                  <a:srgbClr val="002060"/>
                </a:solidFill>
              </a:rPr>
              <a:t>حالات سرطان الرئة تحدث بين المدخنين.</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4306490"/>
          </a:xfrm>
        </p:spPr>
        <p:txBody>
          <a:bodyPr>
            <a:noAutofit/>
          </a:bodyPr>
          <a:lstStyle/>
          <a:p>
            <a:r>
              <a:rPr lang="ar-IQ" sz="6000" b="1" dirty="0" smtClean="0">
                <a:solidFill>
                  <a:srgbClr val="0070C0"/>
                </a:solidFill>
              </a:rPr>
              <a:t>تقديم </a:t>
            </a:r>
            <a:br>
              <a:rPr lang="ar-IQ" sz="6000" b="1" dirty="0" smtClean="0">
                <a:solidFill>
                  <a:srgbClr val="0070C0"/>
                </a:solidFill>
              </a:rPr>
            </a:br>
            <a:r>
              <a:rPr lang="ar-IQ" sz="6000" b="1" dirty="0" smtClean="0">
                <a:solidFill>
                  <a:srgbClr val="0070C0"/>
                </a:solidFill>
              </a:rPr>
              <a:t>الاستاذ المساعد الدكتورة </a:t>
            </a:r>
            <a:br>
              <a:rPr lang="ar-IQ" sz="6000" b="1" dirty="0" smtClean="0">
                <a:solidFill>
                  <a:srgbClr val="0070C0"/>
                </a:solidFill>
              </a:rPr>
            </a:br>
            <a:r>
              <a:rPr lang="ar-IQ" sz="6000" b="1" dirty="0" smtClean="0">
                <a:solidFill>
                  <a:srgbClr val="0070C0"/>
                </a:solidFill>
              </a:rPr>
              <a:t>سلوى شلش عبد الواحد </a:t>
            </a:r>
            <a:br>
              <a:rPr lang="ar-IQ" sz="6000" b="1" dirty="0" smtClean="0">
                <a:solidFill>
                  <a:srgbClr val="0070C0"/>
                </a:solidFill>
              </a:rPr>
            </a:br>
            <a:r>
              <a:rPr lang="ar-IQ" sz="6000" b="1" dirty="0" smtClean="0">
                <a:solidFill>
                  <a:srgbClr val="0070C0"/>
                </a:solidFill>
              </a:rPr>
              <a:t>كلية الطب \ جامعة ديالى</a:t>
            </a:r>
            <a:br>
              <a:rPr lang="ar-IQ" sz="6000" b="1" dirty="0" smtClean="0">
                <a:solidFill>
                  <a:srgbClr val="0070C0"/>
                </a:solidFill>
              </a:rPr>
            </a:br>
            <a:endParaRPr lang="ar-IQ" sz="6000" b="1" dirty="0">
              <a:solidFill>
                <a:srgbClr val="0070C0"/>
              </a:solidFill>
            </a:endParaRPr>
          </a:p>
        </p:txBody>
      </p:sp>
    </p:spTree>
    <p:extLst>
      <p:ext uri="{BB962C8B-B14F-4D97-AF65-F5344CB8AC3E}">
        <p14:creationId xmlns="" xmlns:p14="http://schemas.microsoft.com/office/powerpoint/2010/main" val="2713039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836712"/>
            <a:ext cx="7920879" cy="50405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14933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332656"/>
            <a:ext cx="8064895" cy="57606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2293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1" y="332656"/>
            <a:ext cx="7992888" cy="57606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0713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404664"/>
            <a:ext cx="8208912" cy="5616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55248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67544" y="1628800"/>
            <a:ext cx="8229600" cy="4525963"/>
          </a:xfrm>
        </p:spPr>
        <p:txBody>
          <a:bodyPr/>
          <a:lstStyle/>
          <a:p>
            <a:r>
              <a:rPr lang="ar-IQ" b="1" dirty="0">
                <a:solidFill>
                  <a:srgbClr val="002060"/>
                </a:solidFill>
              </a:rPr>
              <a:t>* التدخين له علاقة مباشرة بالإصابة بحساسية والتهابات أنسجة الجهاز التنفسي والتي تضم</a:t>
            </a:r>
          </a:p>
          <a:p>
            <a:r>
              <a:rPr lang="ar-IQ" b="1" dirty="0">
                <a:solidFill>
                  <a:srgbClr val="002060"/>
                </a:solidFill>
              </a:rPr>
              <a:t>الأنف، الجيوب الأنفية ، الشعب الهوائية ، إضافة الى مضار أخرى على الجهاز التنفسي تشمل</a:t>
            </a:r>
          </a:p>
          <a:p>
            <a:r>
              <a:rPr lang="ar-IQ" b="1" dirty="0">
                <a:solidFill>
                  <a:srgbClr val="002060"/>
                </a:solidFill>
              </a:rPr>
              <a:t>الالتهابات الشعبية المزمنة ، انتفاخ الرئة ، تضخم الغدد الليمفاوية </a:t>
            </a:r>
            <a:r>
              <a:rPr lang="ar-IQ" b="1" dirty="0" smtClean="0">
                <a:solidFill>
                  <a:srgbClr val="002060"/>
                </a:solidFill>
              </a:rPr>
              <a:t>في الصدر والالتهابات الفيروسية </a:t>
            </a:r>
            <a:r>
              <a:rPr lang="ar-IQ" b="1" dirty="0">
                <a:solidFill>
                  <a:srgbClr val="002060"/>
                </a:solidFill>
              </a:rPr>
              <a:t>المتكررة .</a:t>
            </a:r>
          </a:p>
        </p:txBody>
      </p:sp>
    </p:spTree>
    <p:extLst>
      <p:ext uri="{BB962C8B-B14F-4D97-AF65-F5344CB8AC3E}">
        <p14:creationId xmlns="" xmlns:p14="http://schemas.microsoft.com/office/powerpoint/2010/main" val="2222704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r>
              <a:rPr lang="ar-IQ" sz="4000" b="1" dirty="0">
                <a:solidFill>
                  <a:srgbClr val="002060"/>
                </a:solidFill>
              </a:rPr>
              <a:t>* للتدخين علاقة مباشرة بتصلب الشرايين وتكوين الجلطات الدموية مما قد يؤدي الى </a:t>
            </a:r>
            <a:r>
              <a:rPr lang="ar-IQ" sz="4000" b="1" dirty="0" smtClean="0">
                <a:solidFill>
                  <a:srgbClr val="002060"/>
                </a:solidFill>
              </a:rPr>
              <a:t>الذبحة الصدرية</a:t>
            </a:r>
            <a:r>
              <a:rPr lang="ar-IQ" sz="4000" b="1" dirty="0">
                <a:solidFill>
                  <a:srgbClr val="002060"/>
                </a:solidFill>
              </a:rPr>
              <a:t>، قصور الشريان التاجي، تلف أنسجة القلب، الأزمات القلبية والسكتة الدماغية.</a:t>
            </a:r>
          </a:p>
        </p:txBody>
      </p:sp>
    </p:spTree>
    <p:extLst>
      <p:ext uri="{BB962C8B-B14F-4D97-AF65-F5344CB8AC3E}">
        <p14:creationId xmlns="" xmlns:p14="http://schemas.microsoft.com/office/powerpoint/2010/main" val="1145717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332656"/>
            <a:ext cx="8208911" cy="57606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19453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332656"/>
            <a:ext cx="8136903" cy="56166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32069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548680"/>
            <a:ext cx="8229600" cy="5577483"/>
          </a:xfrm>
        </p:spPr>
        <p:txBody>
          <a:bodyPr>
            <a:normAutofit/>
          </a:bodyPr>
          <a:lstStyle/>
          <a:p>
            <a:r>
              <a:rPr lang="ar-IQ" b="1" dirty="0">
                <a:solidFill>
                  <a:srgbClr val="002060"/>
                </a:solidFill>
              </a:rPr>
              <a:t>* التدخين قد يؤدي الى تأثيرات ضارة على الجهاز الهضمي تضم الخلل في غدد </a:t>
            </a:r>
            <a:r>
              <a:rPr lang="ar-IQ" b="1" dirty="0" smtClean="0">
                <a:solidFill>
                  <a:srgbClr val="002060"/>
                </a:solidFill>
              </a:rPr>
              <a:t>التذوق باللسان</a:t>
            </a:r>
            <a:r>
              <a:rPr lang="ar-IQ" b="1" dirty="0">
                <a:solidFill>
                  <a:srgbClr val="002060"/>
                </a:solidFill>
              </a:rPr>
              <a:t>، عسر الهضم، قرحة المعدة والذي يمهد للإصابة بسرطان المعدة والاثني عشري</a:t>
            </a:r>
          </a:p>
          <a:p>
            <a:r>
              <a:rPr lang="ar-IQ" b="1" dirty="0">
                <a:solidFill>
                  <a:srgbClr val="002060"/>
                </a:solidFill>
              </a:rPr>
              <a:t>وسرطان البنكرياس وتؤكد الإحصائيات الصحية إن معدلات إصابة المدخنين بقرحة </a:t>
            </a:r>
            <a:r>
              <a:rPr lang="ar-IQ" b="1" dirty="0" smtClean="0">
                <a:solidFill>
                  <a:srgbClr val="002060"/>
                </a:solidFill>
              </a:rPr>
              <a:t>المعدة والاثني </a:t>
            </a:r>
            <a:r>
              <a:rPr lang="ar-IQ" b="1" dirty="0">
                <a:solidFill>
                  <a:srgbClr val="002060"/>
                </a:solidFill>
              </a:rPr>
              <a:t>عشري تبلغ 3 أضعاف مثيلاتها لدى غير المدخنين، وتؤكد الأبحاث العلمية ان </a:t>
            </a:r>
            <a:r>
              <a:rPr lang="ar-IQ" b="1" dirty="0" smtClean="0">
                <a:solidFill>
                  <a:srgbClr val="002060"/>
                </a:solidFill>
              </a:rPr>
              <a:t>معدة المدخن </a:t>
            </a:r>
            <a:r>
              <a:rPr lang="ar-IQ" b="1" dirty="0">
                <a:solidFill>
                  <a:srgbClr val="002060"/>
                </a:solidFill>
              </a:rPr>
              <a:t>تفرز أحماضا تزيد عن المعدل الطبيعي بحوالي الضعف.</a:t>
            </a:r>
          </a:p>
        </p:txBody>
      </p:sp>
    </p:spTree>
    <p:extLst>
      <p:ext uri="{BB962C8B-B14F-4D97-AF65-F5344CB8AC3E}">
        <p14:creationId xmlns="" xmlns:p14="http://schemas.microsoft.com/office/powerpoint/2010/main" val="918869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476672"/>
            <a:ext cx="8136904" cy="56166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7325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476672"/>
            <a:ext cx="8229600" cy="5544616"/>
          </a:xfrm>
        </p:spPr>
        <p:txBody>
          <a:bodyPr>
            <a:normAutofit fontScale="90000"/>
          </a:bodyPr>
          <a:lstStyle/>
          <a:p>
            <a:r>
              <a:rPr lang="ar-IQ" b="1" dirty="0" smtClean="0">
                <a:solidFill>
                  <a:srgbClr val="FF0000"/>
                </a:solidFill>
              </a:rPr>
              <a:t>المقدمة</a:t>
            </a:r>
            <a:r>
              <a:rPr lang="ar-IQ" b="1" dirty="0" smtClean="0">
                <a:solidFill>
                  <a:srgbClr val="0070C0"/>
                </a:solidFill>
              </a:rPr>
              <a:t> </a:t>
            </a:r>
            <a:br>
              <a:rPr lang="ar-IQ" b="1" dirty="0" smtClean="0">
                <a:solidFill>
                  <a:srgbClr val="0070C0"/>
                </a:solidFill>
              </a:rPr>
            </a:br>
            <a:r>
              <a:rPr lang="ar-IQ" b="1" dirty="0" smtClean="0">
                <a:solidFill>
                  <a:srgbClr val="0070C0"/>
                </a:solidFill>
              </a:rPr>
              <a:t>يعود </a:t>
            </a:r>
            <a:r>
              <a:rPr lang="ar-IQ" b="1" dirty="0">
                <a:solidFill>
                  <a:srgbClr val="0070C0"/>
                </a:solidFill>
              </a:rPr>
              <a:t>تاريخ التدخين الى فترات زمنية بعيدة حيث يرجع الى اواخر القرن الخامس عشر</a:t>
            </a:r>
            <a:br>
              <a:rPr lang="ar-IQ" b="1" dirty="0">
                <a:solidFill>
                  <a:srgbClr val="0070C0"/>
                </a:solidFill>
              </a:rPr>
            </a:br>
            <a:r>
              <a:rPr lang="ar-IQ" b="1" dirty="0">
                <a:solidFill>
                  <a:srgbClr val="0070C0"/>
                </a:solidFill>
              </a:rPr>
              <a:t>الميلادي الا ان انتقاله الى عالمنا الاسلامي قد حصل في اوائل القرن العشرين وعند مجيء</a:t>
            </a:r>
            <a:br>
              <a:rPr lang="ar-IQ" b="1" dirty="0">
                <a:solidFill>
                  <a:srgbClr val="0070C0"/>
                </a:solidFill>
              </a:rPr>
            </a:br>
            <a:r>
              <a:rPr lang="ar-IQ" b="1" dirty="0">
                <a:solidFill>
                  <a:srgbClr val="0070C0"/>
                </a:solidFill>
              </a:rPr>
              <a:t>الاستعمار الى البلاد الاسلامية . فدخان السجائر يحوي العديد من المواد الكيميائية كالنيكوتين</a:t>
            </a:r>
            <a:br>
              <a:rPr lang="ar-IQ" b="1" dirty="0">
                <a:solidFill>
                  <a:srgbClr val="0070C0"/>
                </a:solidFill>
              </a:rPr>
            </a:br>
            <a:r>
              <a:rPr lang="ar-IQ" b="1" dirty="0">
                <a:solidFill>
                  <a:srgbClr val="0070C0"/>
                </a:solidFill>
              </a:rPr>
              <a:t>والقطران وثنائي اوكسيد الكاربون واول اوكسيد الكاربون واكاسيد النيتروجين والبولونيوم</a:t>
            </a:r>
            <a:br>
              <a:rPr lang="ar-IQ" b="1" dirty="0">
                <a:solidFill>
                  <a:srgbClr val="0070C0"/>
                </a:solidFill>
              </a:rPr>
            </a:br>
            <a:r>
              <a:rPr lang="ar-IQ" b="1" dirty="0">
                <a:solidFill>
                  <a:srgbClr val="0070C0"/>
                </a:solidFill>
              </a:rPr>
              <a:t>وغاز النشادر الكاوي</a:t>
            </a:r>
            <a:r>
              <a:rPr lang="en-US" dirty="0" smtClean="0"/>
              <a:t/>
            </a:r>
            <a:br>
              <a:rPr lang="en-US" dirty="0" smtClean="0"/>
            </a:br>
            <a:endParaRPr lang="ar-IQ"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332656"/>
            <a:ext cx="8136903" cy="57606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9832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332656"/>
            <a:ext cx="8229600" cy="5793507"/>
          </a:xfrm>
        </p:spPr>
        <p:txBody>
          <a:bodyPr>
            <a:normAutofit/>
          </a:bodyPr>
          <a:lstStyle/>
          <a:p>
            <a:r>
              <a:rPr lang="ar-IQ" sz="4300" b="1" dirty="0">
                <a:solidFill>
                  <a:srgbClr val="FF0000"/>
                </a:solidFill>
              </a:rPr>
              <a:t>* تدخين </a:t>
            </a:r>
            <a:r>
              <a:rPr lang="ar-IQ" sz="4300" b="1" dirty="0" smtClean="0">
                <a:solidFill>
                  <a:srgbClr val="FF0000"/>
                </a:solidFill>
              </a:rPr>
              <a:t>والحمل </a:t>
            </a:r>
          </a:p>
          <a:p>
            <a:r>
              <a:rPr lang="ar-IQ" b="1" dirty="0" smtClean="0">
                <a:solidFill>
                  <a:srgbClr val="002060"/>
                </a:solidFill>
              </a:rPr>
              <a:t>يؤثر التدخين على الام الحامل بشدة </a:t>
            </a:r>
            <a:r>
              <a:rPr lang="ar-IQ" b="1" dirty="0">
                <a:solidFill>
                  <a:srgbClr val="002060"/>
                </a:solidFill>
              </a:rPr>
              <a:t>على الجنين والحمل، نتيجة لتأثير النيكوتين وأول </a:t>
            </a:r>
            <a:r>
              <a:rPr lang="ar-IQ" b="1" dirty="0" smtClean="0">
                <a:solidFill>
                  <a:srgbClr val="002060"/>
                </a:solidFill>
              </a:rPr>
              <a:t>اوكسيدالكربون </a:t>
            </a:r>
            <a:r>
              <a:rPr lang="ar-IQ" b="1" dirty="0">
                <a:solidFill>
                  <a:srgbClr val="002060"/>
                </a:solidFill>
              </a:rPr>
              <a:t>بما يؤدي الى نقص ارواء المشيمة وجسم الجنين بالأوكسجين وتشير دراسات </a:t>
            </a:r>
            <a:r>
              <a:rPr lang="ar-IQ" b="1" dirty="0" smtClean="0">
                <a:solidFill>
                  <a:srgbClr val="002060"/>
                </a:solidFill>
              </a:rPr>
              <a:t>طبية الى </a:t>
            </a:r>
            <a:r>
              <a:rPr lang="ar-IQ" b="1" dirty="0">
                <a:solidFill>
                  <a:srgbClr val="002060"/>
                </a:solidFill>
              </a:rPr>
              <a:t>انفصال المشيمة مبكرا عن جدار الرحم وكذلك زيادة في إفراز هرمون ) الاوكسيتوسين </a:t>
            </a:r>
            <a:r>
              <a:rPr lang="ar-IQ" b="1" dirty="0" smtClean="0">
                <a:solidFill>
                  <a:srgbClr val="002060"/>
                </a:solidFill>
              </a:rPr>
              <a:t>(الذي </a:t>
            </a:r>
            <a:r>
              <a:rPr lang="ar-IQ" b="1" dirty="0">
                <a:solidFill>
                  <a:srgbClr val="002060"/>
                </a:solidFill>
              </a:rPr>
              <a:t>يسبب تقلص </a:t>
            </a:r>
            <a:r>
              <a:rPr lang="ar-IQ" b="1" dirty="0" smtClean="0">
                <a:solidFill>
                  <a:srgbClr val="002060"/>
                </a:solidFill>
              </a:rPr>
              <a:t>الرحم) </a:t>
            </a:r>
            <a:r>
              <a:rPr lang="ar-IQ" b="1" dirty="0">
                <a:solidFill>
                  <a:srgbClr val="002060"/>
                </a:solidFill>
              </a:rPr>
              <a:t>. هذه الآثار مجتمعه تؤدي الى الولادة المبكرة، نقص أوزان </a:t>
            </a:r>
            <a:r>
              <a:rPr lang="ar-IQ" b="1" dirty="0" smtClean="0">
                <a:solidFill>
                  <a:srgbClr val="002060"/>
                </a:solidFill>
              </a:rPr>
              <a:t>مواليدالمدخنات </a:t>
            </a:r>
            <a:r>
              <a:rPr lang="ar-IQ" b="1" dirty="0">
                <a:solidFill>
                  <a:srgbClr val="002060"/>
                </a:solidFill>
              </a:rPr>
              <a:t>) أقل من 16 % من الأوزان الطبيعية </a:t>
            </a:r>
            <a:r>
              <a:rPr lang="ar-IQ" b="1" dirty="0" smtClean="0">
                <a:solidFill>
                  <a:srgbClr val="002060"/>
                </a:solidFill>
              </a:rPr>
              <a:t>   (، </a:t>
            </a:r>
            <a:r>
              <a:rPr lang="ar-IQ" b="1" dirty="0">
                <a:solidFill>
                  <a:srgbClr val="002060"/>
                </a:solidFill>
              </a:rPr>
              <a:t>الإجهاض التلقائي وضعف </a:t>
            </a:r>
            <a:r>
              <a:rPr lang="ar-IQ" b="1" dirty="0" smtClean="0">
                <a:solidFill>
                  <a:srgbClr val="002060"/>
                </a:solidFill>
              </a:rPr>
              <a:t>المناعة الطبيعية </a:t>
            </a:r>
            <a:r>
              <a:rPr lang="ar-IQ" b="1" dirty="0">
                <a:solidFill>
                  <a:srgbClr val="002060"/>
                </a:solidFill>
              </a:rPr>
              <a:t>لدي المواليد.</a:t>
            </a:r>
          </a:p>
        </p:txBody>
      </p:sp>
    </p:spTree>
    <p:extLst>
      <p:ext uri="{BB962C8B-B14F-4D97-AF65-F5344CB8AC3E}">
        <p14:creationId xmlns="" xmlns:p14="http://schemas.microsoft.com/office/powerpoint/2010/main" val="257600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332656"/>
            <a:ext cx="8064896" cy="5832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26201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88640"/>
            <a:ext cx="7992888" cy="6120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33069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404664"/>
            <a:ext cx="8229600" cy="5721499"/>
          </a:xfrm>
        </p:spPr>
        <p:txBody>
          <a:bodyPr>
            <a:normAutofit lnSpcReduction="10000"/>
          </a:bodyPr>
          <a:lstStyle/>
          <a:p>
            <a:r>
              <a:rPr lang="ar-IQ" sz="4000" b="1" dirty="0">
                <a:solidFill>
                  <a:srgbClr val="002060"/>
                </a:solidFill>
              </a:rPr>
              <a:t>التدخين يتسبب في اضطرابات بالذاكرة وله تأثير مدمر على حيوية الإنسان وقدراته الجنسية،</a:t>
            </a:r>
          </a:p>
          <a:p>
            <a:r>
              <a:rPr lang="ar-IQ" sz="4000" b="1" dirty="0">
                <a:solidFill>
                  <a:srgbClr val="002060"/>
                </a:solidFill>
              </a:rPr>
              <a:t>إضافة الى الشيخوخة المبكرة وزيادة تجاعيد البشرة والجلد.</a:t>
            </a:r>
          </a:p>
          <a:p>
            <a:r>
              <a:rPr lang="ar-IQ" sz="4000" b="1" dirty="0">
                <a:solidFill>
                  <a:srgbClr val="002060"/>
                </a:solidFill>
              </a:rPr>
              <a:t>* التدخين يضر بحيوية اللثة وسلامتها، إضافة الى ترسب مواد سامة على اللثة والأسنان </a:t>
            </a:r>
            <a:r>
              <a:rPr lang="ar-IQ" sz="4000" b="1" dirty="0" smtClean="0">
                <a:solidFill>
                  <a:srgbClr val="002060"/>
                </a:solidFill>
              </a:rPr>
              <a:t>مسببة تساقط </a:t>
            </a:r>
            <a:r>
              <a:rPr lang="ar-IQ" sz="4000" b="1" dirty="0">
                <a:solidFill>
                  <a:srgbClr val="002060"/>
                </a:solidFill>
              </a:rPr>
              <a:t>الأسنان، أمراض اللثة والرائحة الكريهة المميزة لفم المدخنين.</a:t>
            </a:r>
          </a:p>
        </p:txBody>
      </p:sp>
    </p:spTree>
    <p:extLst>
      <p:ext uri="{BB962C8B-B14F-4D97-AF65-F5344CB8AC3E}">
        <p14:creationId xmlns="" xmlns:p14="http://schemas.microsoft.com/office/powerpoint/2010/main" val="1705994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404664"/>
            <a:ext cx="8280919" cy="57606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0055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2" y="404664"/>
            <a:ext cx="8352928" cy="6192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8556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260648"/>
            <a:ext cx="8229600" cy="5865515"/>
          </a:xfrm>
        </p:spPr>
        <p:txBody>
          <a:bodyPr>
            <a:normAutofit fontScale="92500"/>
          </a:bodyPr>
          <a:lstStyle/>
          <a:p>
            <a:r>
              <a:rPr lang="ar-IQ" b="1" dirty="0" smtClean="0">
                <a:solidFill>
                  <a:srgbClr val="FF0000"/>
                </a:solidFill>
              </a:rPr>
              <a:t>تاثير التدخين على العينين </a:t>
            </a:r>
          </a:p>
          <a:p>
            <a:r>
              <a:rPr lang="ar-IQ" b="1" dirty="0" smtClean="0">
                <a:solidFill>
                  <a:srgbClr val="002060"/>
                </a:solidFill>
              </a:rPr>
              <a:t>يؤثر </a:t>
            </a:r>
            <a:r>
              <a:rPr lang="ar-IQ" b="1" dirty="0">
                <a:solidFill>
                  <a:srgbClr val="002060"/>
                </a:solidFill>
              </a:rPr>
              <a:t>النيكوتين على الألياف العصبية والشعيرات الدموية بشبكية العينين مما يؤدي الى </a:t>
            </a:r>
            <a:r>
              <a:rPr lang="ar-IQ" b="1" dirty="0" smtClean="0">
                <a:solidFill>
                  <a:srgbClr val="002060"/>
                </a:solidFill>
              </a:rPr>
              <a:t>أضرارمتزايدة </a:t>
            </a:r>
            <a:r>
              <a:rPr lang="ar-IQ" b="1" dirty="0">
                <a:solidFill>
                  <a:srgbClr val="002060"/>
                </a:solidFill>
              </a:rPr>
              <a:t>بالرؤية، إضافة الى تهيج العين وزيادة معدلات الإصابة بأمراض الحساسية، كما </a:t>
            </a:r>
            <a:r>
              <a:rPr lang="ar-IQ" b="1" dirty="0" smtClean="0">
                <a:solidFill>
                  <a:srgbClr val="002060"/>
                </a:solidFill>
              </a:rPr>
              <a:t>يتسبب أول </a:t>
            </a:r>
            <a:r>
              <a:rPr lang="ar-IQ" b="1" dirty="0">
                <a:solidFill>
                  <a:srgbClr val="002060"/>
                </a:solidFill>
              </a:rPr>
              <a:t>أكسيد الكربون والسيانيدات السامة في ضمور أعصاب الإبصار.</a:t>
            </a:r>
          </a:p>
          <a:p>
            <a:r>
              <a:rPr lang="ar-IQ" b="1" dirty="0">
                <a:solidFill>
                  <a:srgbClr val="002060"/>
                </a:solidFill>
              </a:rPr>
              <a:t>* ان التدخين يمثل ضررا وخطرا لا حدود له على المرضى </a:t>
            </a:r>
            <a:r>
              <a:rPr lang="ar-IQ" b="1" dirty="0" smtClean="0">
                <a:solidFill>
                  <a:srgbClr val="002060"/>
                </a:solidFill>
              </a:rPr>
              <a:t>المصابين بداء السكري، </a:t>
            </a:r>
            <a:r>
              <a:rPr lang="ar-IQ" b="1" dirty="0">
                <a:solidFill>
                  <a:srgbClr val="002060"/>
                </a:solidFill>
              </a:rPr>
              <a:t>فمادة النيكوتين تؤدي </a:t>
            </a:r>
            <a:r>
              <a:rPr lang="ar-IQ" b="1" dirty="0" smtClean="0">
                <a:solidFill>
                  <a:srgbClr val="002060"/>
                </a:solidFill>
              </a:rPr>
              <a:t>الى انقباض </a:t>
            </a:r>
            <a:r>
              <a:rPr lang="ar-IQ" b="1" dirty="0">
                <a:solidFill>
                  <a:srgbClr val="002060"/>
                </a:solidFill>
              </a:rPr>
              <a:t>الأوعية الدموية بالجلد مما يقلل من امتصاص الأنسولين المحقون، وتأثير أول </a:t>
            </a:r>
            <a:r>
              <a:rPr lang="ar-IQ" b="1" dirty="0" smtClean="0">
                <a:solidFill>
                  <a:srgbClr val="002060"/>
                </a:solidFill>
              </a:rPr>
              <a:t>اوكسيد الكربون </a:t>
            </a:r>
            <a:r>
              <a:rPr lang="ar-IQ" b="1" dirty="0">
                <a:solidFill>
                  <a:srgbClr val="002060"/>
                </a:solidFill>
              </a:rPr>
              <a:t>على الكريات الدموية الحمراء يزيد من مضاعفات مرض السكر بالقلب، والشرايين</a:t>
            </a:r>
          </a:p>
          <a:p>
            <a:r>
              <a:rPr lang="ar-IQ" b="1" dirty="0">
                <a:solidFill>
                  <a:srgbClr val="002060"/>
                </a:solidFill>
              </a:rPr>
              <a:t>وشبكية العين.</a:t>
            </a:r>
          </a:p>
        </p:txBody>
      </p:sp>
    </p:spTree>
    <p:extLst>
      <p:ext uri="{BB962C8B-B14F-4D97-AF65-F5344CB8AC3E}">
        <p14:creationId xmlns="" xmlns:p14="http://schemas.microsoft.com/office/powerpoint/2010/main" val="3659356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332656"/>
            <a:ext cx="8280919" cy="5832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11872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404664"/>
            <a:ext cx="8208912" cy="5832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6926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144000" cy="508918"/>
          </a:xfrm>
          <a:blipFill>
            <a:blip r:embed="rId2" cstate="print"/>
            <a:tile tx="0" ty="0" sx="100000" sy="100000" flip="none" algn="tl"/>
          </a:blipFill>
        </p:spPr>
        <p:txBody>
          <a:bodyPr>
            <a:noAutofit/>
          </a:bodyPr>
          <a:lstStyle/>
          <a:p>
            <a:pPr algn="l" rtl="0"/>
            <a:endParaRPr lang="ar-IQ" sz="9600" dirty="0">
              <a:solidFill>
                <a:srgbClr val="FF0000"/>
              </a:solidFill>
            </a:endParaRPr>
          </a:p>
        </p:txBody>
      </p:sp>
      <p:sp>
        <p:nvSpPr>
          <p:cNvPr id="3" name="Content Placeholder 2"/>
          <p:cNvSpPr>
            <a:spLocks noGrp="1"/>
          </p:cNvSpPr>
          <p:nvPr>
            <p:ph idx="1"/>
          </p:nvPr>
        </p:nvSpPr>
        <p:spPr>
          <a:xfrm>
            <a:off x="0" y="908720"/>
            <a:ext cx="9144000" cy="5949280"/>
          </a:xfrm>
        </p:spPr>
        <p:txBody>
          <a:bodyPr>
            <a:normAutofit fontScale="77500" lnSpcReduction="20000"/>
          </a:bodyPr>
          <a:lstStyle/>
          <a:p>
            <a:pPr lvl="2"/>
            <a:r>
              <a:rPr lang="ar-IQ" sz="3600" b="1" dirty="0">
                <a:solidFill>
                  <a:srgbClr val="002060"/>
                </a:solidFill>
              </a:rPr>
              <a:t>وتباينت هذه المواد في تأثيراتها الصحية فمنها ما يؤدي الى السرطان</a:t>
            </a:r>
          </a:p>
          <a:p>
            <a:r>
              <a:rPr lang="ar-IQ" sz="4400" b="1" dirty="0">
                <a:solidFill>
                  <a:srgbClr val="002060"/>
                </a:solidFill>
              </a:rPr>
              <a:t>بأنواعه المختلفة كسرطان الرئة والمعدة والمريء والبنكرياس والشفة والقولون </a:t>
            </a:r>
            <a:endParaRPr lang="ar-IQ" sz="4400" b="1" dirty="0" smtClean="0">
              <a:solidFill>
                <a:srgbClr val="002060"/>
              </a:solidFill>
            </a:endParaRPr>
          </a:p>
          <a:p>
            <a:r>
              <a:rPr lang="ar-IQ" sz="4400" b="1" dirty="0" smtClean="0">
                <a:solidFill>
                  <a:srgbClr val="002060"/>
                </a:solidFill>
              </a:rPr>
              <a:t>ومنها </a:t>
            </a:r>
            <a:r>
              <a:rPr lang="ar-IQ" sz="4400" b="1" dirty="0">
                <a:solidFill>
                  <a:srgbClr val="002060"/>
                </a:solidFill>
              </a:rPr>
              <a:t>ما </a:t>
            </a:r>
            <a:r>
              <a:rPr lang="ar-IQ" sz="4400" b="1" dirty="0" smtClean="0">
                <a:solidFill>
                  <a:srgbClr val="002060"/>
                </a:solidFill>
              </a:rPr>
              <a:t>يؤدي الى </a:t>
            </a:r>
            <a:r>
              <a:rPr lang="ar-IQ" sz="4400" b="1" dirty="0">
                <a:solidFill>
                  <a:srgbClr val="002060"/>
                </a:solidFill>
              </a:rPr>
              <a:t>اضرار في الجهاز التنفسي والجهاز الهضمي فضلاً عن هذا فحصول الادمان الذي </a:t>
            </a:r>
            <a:r>
              <a:rPr lang="ar-IQ" sz="4400" b="1" dirty="0" smtClean="0">
                <a:solidFill>
                  <a:srgbClr val="002060"/>
                </a:solidFill>
              </a:rPr>
              <a:t>يصعب من </a:t>
            </a:r>
            <a:r>
              <a:rPr lang="ar-IQ" sz="4400" b="1" dirty="0">
                <a:solidFill>
                  <a:srgbClr val="002060"/>
                </a:solidFill>
              </a:rPr>
              <a:t>جراءه ترك التدخين حيث ان وجود النيكوتين في الدم هو الذي يسبب الادمان واما عن</a:t>
            </a:r>
          </a:p>
          <a:p>
            <a:r>
              <a:rPr lang="ar-IQ" sz="4400" b="1" dirty="0">
                <a:solidFill>
                  <a:srgbClr val="002060"/>
                </a:solidFill>
              </a:rPr>
              <a:t>اسباب الوقوع في التدخين فيعد اصدقاء السوء السبب الرئيسي يليه جهل الأشخاص </a:t>
            </a:r>
            <a:r>
              <a:rPr lang="ar-IQ" sz="4400" b="1" dirty="0" smtClean="0">
                <a:solidFill>
                  <a:srgbClr val="002060"/>
                </a:solidFill>
              </a:rPr>
              <a:t>بأضرار التدخين </a:t>
            </a:r>
            <a:r>
              <a:rPr lang="ar-IQ" sz="4400" b="1" dirty="0">
                <a:solidFill>
                  <a:srgbClr val="002060"/>
                </a:solidFill>
              </a:rPr>
              <a:t>لذا جاءت هذه المعلومات لتلقي الضوء على الأضرار الوخيمة للتدخين والذي هو بحق</a:t>
            </a:r>
          </a:p>
          <a:p>
            <a:r>
              <a:rPr lang="ar-IQ" sz="4400" b="1" dirty="0">
                <a:solidFill>
                  <a:srgbClr val="002060"/>
                </a:solidFill>
              </a:rPr>
              <a:t>طاعون العصر علها تسهم في ان يقلع عدد من الناس عن التدخين</a:t>
            </a:r>
            <a:endParaRPr lang="ar-IQ" sz="4400" b="1" dirty="0">
              <a:solidFill>
                <a:srgbClr val="002060"/>
              </a:solidFill>
              <a:latin typeface="Andalus" pitchFamily="18" charset="-78"/>
              <a:cs typeface="Andalus" pitchFamily="18" charset="-78"/>
            </a:endParaRPr>
          </a:p>
        </p:txBody>
      </p:sp>
      <p:sp>
        <p:nvSpPr>
          <p:cNvPr id="6145" name="Rectangle 1"/>
          <p:cNvSpPr>
            <a:spLocks noChangeArrowheads="1"/>
          </p:cNvSpPr>
          <p:nvPr/>
        </p:nvSpPr>
        <p:spPr bwMode="auto">
          <a:xfrm>
            <a:off x="8914450" y="74711"/>
            <a:ext cx="22955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569681565"/>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63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332657"/>
            <a:ext cx="8136904" cy="5832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80407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a:solidFill>
                  <a:srgbClr val="FF0000"/>
                </a:solidFill>
              </a:rPr>
              <a:t>التدخين السلبي</a:t>
            </a:r>
            <a:endParaRPr lang="ar-IQ" dirty="0">
              <a:solidFill>
                <a:srgbClr val="FF0000"/>
              </a:solidFill>
            </a:endParaRPr>
          </a:p>
        </p:txBody>
      </p:sp>
      <p:sp>
        <p:nvSpPr>
          <p:cNvPr id="3" name="Content Placeholder 2"/>
          <p:cNvSpPr>
            <a:spLocks noGrp="1"/>
          </p:cNvSpPr>
          <p:nvPr>
            <p:ph idx="1"/>
          </p:nvPr>
        </p:nvSpPr>
        <p:spPr/>
        <p:txBody>
          <a:bodyPr>
            <a:normAutofit fontScale="92500"/>
          </a:bodyPr>
          <a:lstStyle/>
          <a:p>
            <a:r>
              <a:rPr lang="ar-IQ" b="1" dirty="0">
                <a:solidFill>
                  <a:srgbClr val="002060"/>
                </a:solidFill>
              </a:rPr>
              <a:t>تؤكد الحقيقة العلمية المثيرة للألم أن المدخن يستنشق حوالي </a:t>
            </a:r>
            <a:r>
              <a:rPr lang="ar-IQ" b="1" dirty="0" smtClean="0">
                <a:solidFill>
                  <a:srgbClr val="002060"/>
                </a:solidFill>
              </a:rPr>
              <a:t>  15  </a:t>
            </a:r>
            <a:r>
              <a:rPr lang="ar-IQ" b="1" dirty="0">
                <a:solidFill>
                  <a:srgbClr val="002060"/>
                </a:solidFill>
              </a:rPr>
              <a:t>% فقط من محتويات السيجارة</a:t>
            </a:r>
          </a:p>
          <a:p>
            <a:r>
              <a:rPr lang="ar-IQ" b="1" dirty="0">
                <a:solidFill>
                  <a:srgbClr val="002060"/>
                </a:solidFill>
              </a:rPr>
              <a:t>بينما ينفث 85 % من طرفها المحترق الى الهواء ليستنشقها الآخرون أو ما يطلق عليه </a:t>
            </a:r>
            <a:r>
              <a:rPr lang="ar-IQ" b="1" dirty="0" smtClean="0">
                <a:solidFill>
                  <a:srgbClr val="002060"/>
                </a:solidFill>
              </a:rPr>
              <a:t>التدخين السلبي </a:t>
            </a:r>
            <a:r>
              <a:rPr lang="ar-IQ" b="1" dirty="0">
                <a:solidFill>
                  <a:srgbClr val="002060"/>
                </a:solidFill>
              </a:rPr>
              <a:t>وهكذا ينتقل الضرر والخطر الى اخرين أبرياء </a:t>
            </a:r>
            <a:r>
              <a:rPr lang="ar-IQ" b="1" dirty="0" smtClean="0">
                <a:solidFill>
                  <a:srgbClr val="002060"/>
                </a:solidFill>
              </a:rPr>
              <a:t>.وتشير </a:t>
            </a:r>
            <a:r>
              <a:rPr lang="ar-IQ" b="1" dirty="0">
                <a:solidFill>
                  <a:srgbClr val="002060"/>
                </a:solidFill>
              </a:rPr>
              <a:t>الإحصائيات الطبية الى ان</a:t>
            </a:r>
          </a:p>
          <a:p>
            <a:r>
              <a:rPr lang="ar-IQ" b="1" dirty="0">
                <a:solidFill>
                  <a:srgbClr val="002060"/>
                </a:solidFill>
              </a:rPr>
              <a:t>الأطفال لوالدين مدخنين تزداد لديهم معدلات الإصابة بالنزلات الشعبية الحادة إلى 4 </a:t>
            </a:r>
            <a:r>
              <a:rPr lang="ar-IQ" b="1" dirty="0" smtClean="0">
                <a:solidFill>
                  <a:srgbClr val="002060"/>
                </a:solidFill>
              </a:rPr>
              <a:t>أضعاف اقرانهم</a:t>
            </a:r>
            <a:r>
              <a:rPr lang="ar-IQ" b="1" dirty="0">
                <a:solidFill>
                  <a:srgbClr val="002060"/>
                </a:solidFill>
              </a:rPr>
              <a:t>، وتزداد معدلات إصابتهم بحساسية الصدر الى 5 أضعاف المعدلات الطبيعية.</a:t>
            </a:r>
          </a:p>
        </p:txBody>
      </p:sp>
    </p:spTree>
    <p:extLst>
      <p:ext uri="{BB962C8B-B14F-4D97-AF65-F5344CB8AC3E}">
        <p14:creationId xmlns="" xmlns:p14="http://schemas.microsoft.com/office/powerpoint/2010/main" val="2646397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a:solidFill>
                  <a:srgbClr val="FF0000"/>
                </a:solidFill>
              </a:rPr>
              <a:t>صفات وجه المدخن </a:t>
            </a:r>
            <a:endParaRPr lang="ar-IQ" dirty="0">
              <a:solidFill>
                <a:srgbClr val="FF0000"/>
              </a:solidFill>
            </a:endParaRPr>
          </a:p>
        </p:txBody>
      </p:sp>
      <p:sp>
        <p:nvSpPr>
          <p:cNvPr id="3" name="Content Placeholder 2"/>
          <p:cNvSpPr>
            <a:spLocks noGrp="1"/>
          </p:cNvSpPr>
          <p:nvPr>
            <p:ph idx="1"/>
          </p:nvPr>
        </p:nvSpPr>
        <p:spPr/>
        <p:txBody>
          <a:bodyPr/>
          <a:lstStyle/>
          <a:p>
            <a:r>
              <a:rPr lang="ar-IQ" b="1" dirty="0">
                <a:solidFill>
                  <a:srgbClr val="002060"/>
                </a:solidFill>
              </a:rPr>
              <a:t>وجه مجعد مليء بالخطوط حول العينين والشفتين، وعلي الوجنتين.</a:t>
            </a:r>
          </a:p>
          <a:p>
            <a:r>
              <a:rPr lang="ar-IQ" b="1" dirty="0">
                <a:solidFill>
                  <a:srgbClr val="002060"/>
                </a:solidFill>
              </a:rPr>
              <a:t>وجه جلده سميك وغليظ "مكرمش" مثل الجلود الصناعية.</a:t>
            </a:r>
          </a:p>
          <a:p>
            <a:r>
              <a:rPr lang="ar-IQ" b="1" dirty="0">
                <a:solidFill>
                  <a:srgbClr val="002060"/>
                </a:solidFill>
              </a:rPr>
              <a:t>وجه شاحب والعظام بارزة به.</a:t>
            </a:r>
          </a:p>
          <a:p>
            <a:r>
              <a:rPr lang="ar-IQ" b="1" dirty="0">
                <a:solidFill>
                  <a:srgbClr val="002060"/>
                </a:solidFill>
              </a:rPr>
              <a:t>وجه يميل لونه إلي اللون الرمادي أو الأزرق لنقص الأكسجين.</a:t>
            </a:r>
          </a:p>
          <a:p>
            <a:r>
              <a:rPr lang="ar-IQ" b="1" dirty="0">
                <a:solidFill>
                  <a:srgbClr val="002060"/>
                </a:solidFill>
              </a:rPr>
              <a:t>وجه مشبع بالعديد من السموم.</a:t>
            </a:r>
          </a:p>
        </p:txBody>
      </p:sp>
    </p:spTree>
    <p:extLst>
      <p:ext uri="{BB962C8B-B14F-4D97-AF65-F5344CB8AC3E}">
        <p14:creationId xmlns="" xmlns:p14="http://schemas.microsoft.com/office/powerpoint/2010/main" val="2981812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74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218365"/>
            <a:ext cx="8424936" cy="57309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48319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a:solidFill>
                  <a:srgbClr val="FF0000"/>
                </a:solidFill>
              </a:rPr>
              <a:t>هل تعلم ؟!</a:t>
            </a:r>
            <a:endParaRPr lang="ar-IQ" dirty="0">
              <a:solidFill>
                <a:srgbClr val="FF0000"/>
              </a:solidFill>
            </a:endParaRPr>
          </a:p>
        </p:txBody>
      </p:sp>
      <p:sp>
        <p:nvSpPr>
          <p:cNvPr id="3" name="Content Placeholder 2"/>
          <p:cNvSpPr>
            <a:spLocks noGrp="1"/>
          </p:cNvSpPr>
          <p:nvPr>
            <p:ph idx="1"/>
          </p:nvPr>
        </p:nvSpPr>
        <p:spPr>
          <a:xfrm>
            <a:off x="457200" y="1268760"/>
            <a:ext cx="8229600" cy="4857403"/>
          </a:xfrm>
        </p:spPr>
        <p:txBody>
          <a:bodyPr>
            <a:noAutofit/>
          </a:bodyPr>
          <a:lstStyle/>
          <a:p>
            <a:r>
              <a:rPr lang="ar-IQ" sz="2000" b="1" dirty="0">
                <a:solidFill>
                  <a:srgbClr val="002060"/>
                </a:solidFill>
              </a:rPr>
              <a:t>• عدد المدخنين في العالم </a:t>
            </a:r>
            <a:r>
              <a:rPr lang="ar-IQ" sz="2000" b="1" dirty="0" smtClean="0">
                <a:solidFill>
                  <a:srgbClr val="002060"/>
                </a:solidFill>
              </a:rPr>
              <a:t>1و100و000000  منهم </a:t>
            </a:r>
            <a:r>
              <a:rPr lang="ar-IQ" sz="2000" b="1" dirty="0">
                <a:solidFill>
                  <a:srgbClr val="002060"/>
                </a:solidFill>
              </a:rPr>
              <a:t>47 % رجال و </a:t>
            </a:r>
            <a:r>
              <a:rPr lang="ar-IQ" sz="2000" b="1" dirty="0" smtClean="0">
                <a:solidFill>
                  <a:srgbClr val="002060"/>
                </a:solidFill>
              </a:rPr>
              <a:t>12 </a:t>
            </a:r>
            <a:r>
              <a:rPr lang="ar-IQ" sz="2000" b="1" dirty="0">
                <a:solidFill>
                  <a:srgbClr val="002060"/>
                </a:solidFill>
              </a:rPr>
              <a:t>% نساء .</a:t>
            </a:r>
          </a:p>
          <a:p>
            <a:r>
              <a:rPr lang="ar-IQ" sz="2000" b="1" dirty="0">
                <a:solidFill>
                  <a:srgbClr val="002060"/>
                </a:solidFill>
              </a:rPr>
              <a:t>• أكثر من 5 ملايين شخص يموتون سنوياً بسبب التدخين أي </a:t>
            </a:r>
            <a:r>
              <a:rPr lang="ar-IQ" sz="2000" b="1" dirty="0" smtClean="0">
                <a:solidFill>
                  <a:srgbClr val="002060"/>
                </a:solidFill>
              </a:rPr>
              <a:t>13400 </a:t>
            </a:r>
            <a:r>
              <a:rPr lang="ar-IQ" sz="2000" b="1" dirty="0">
                <a:solidFill>
                  <a:srgbClr val="002060"/>
                </a:solidFill>
              </a:rPr>
              <a:t>يومياً ، </a:t>
            </a:r>
            <a:r>
              <a:rPr lang="ar-IQ" sz="2000" b="1" dirty="0" smtClean="0">
                <a:solidFill>
                  <a:srgbClr val="002060"/>
                </a:solidFill>
              </a:rPr>
              <a:t>560 </a:t>
            </a:r>
            <a:r>
              <a:rPr lang="ar-IQ" sz="2000" b="1" dirty="0">
                <a:solidFill>
                  <a:srgbClr val="002060"/>
                </a:solidFill>
              </a:rPr>
              <a:t>كل</a:t>
            </a:r>
          </a:p>
          <a:p>
            <a:r>
              <a:rPr lang="ar-IQ" sz="2000" b="1" dirty="0">
                <a:solidFill>
                  <a:srgbClr val="002060"/>
                </a:solidFill>
              </a:rPr>
              <a:t>ساعة ، </a:t>
            </a:r>
            <a:r>
              <a:rPr lang="ar-IQ" sz="2000" b="1" dirty="0" smtClean="0">
                <a:solidFill>
                  <a:srgbClr val="002060"/>
                </a:solidFill>
              </a:rPr>
              <a:t>9كل </a:t>
            </a:r>
            <a:r>
              <a:rPr lang="ar-IQ" sz="2000" b="1" dirty="0">
                <a:solidFill>
                  <a:srgbClr val="002060"/>
                </a:solidFill>
              </a:rPr>
              <a:t>دقيقة ، واحد كل ثانية .</a:t>
            </a:r>
          </a:p>
          <a:p>
            <a:r>
              <a:rPr lang="ar-IQ" sz="2000" b="1" dirty="0">
                <a:solidFill>
                  <a:srgbClr val="002060"/>
                </a:solidFill>
              </a:rPr>
              <a:t>• ترتيب الدول المنتجة للدخان امريكا 735.789 طن ، ثم الصين 2.524.566 طن ثم</a:t>
            </a:r>
          </a:p>
          <a:p>
            <a:r>
              <a:rPr lang="ar-IQ" sz="2000" b="1" dirty="0">
                <a:solidFill>
                  <a:srgbClr val="002060"/>
                </a:solidFill>
              </a:rPr>
              <a:t>زيمبابوي ثم البرازيل ثم تركيا ثم اليونان ثم اندونيسيا 666 الخ .</a:t>
            </a:r>
          </a:p>
          <a:p>
            <a:r>
              <a:rPr lang="ar-IQ" sz="2000" b="1" dirty="0">
                <a:solidFill>
                  <a:srgbClr val="002060"/>
                </a:solidFill>
              </a:rPr>
              <a:t>• أن </a:t>
            </a:r>
            <a:r>
              <a:rPr lang="ar-IQ" sz="2000" b="1" dirty="0" smtClean="0">
                <a:solidFill>
                  <a:srgbClr val="002060"/>
                </a:solidFill>
              </a:rPr>
              <a:t>99 </a:t>
            </a:r>
            <a:r>
              <a:rPr lang="ar-IQ" sz="2000" b="1" dirty="0">
                <a:solidFill>
                  <a:srgbClr val="002060"/>
                </a:solidFill>
              </a:rPr>
              <a:t>% من رواد السجون في ألمانيا من المدخنين .</a:t>
            </a:r>
          </a:p>
          <a:p>
            <a:r>
              <a:rPr lang="ar-IQ" sz="2000" b="1" dirty="0">
                <a:solidFill>
                  <a:srgbClr val="002060"/>
                </a:solidFill>
              </a:rPr>
              <a:t>• أن تعاطي التبغ هو البوابة الوحيدة لتعاطي المخدرات .</a:t>
            </a:r>
          </a:p>
          <a:p>
            <a:r>
              <a:rPr lang="ar-IQ" sz="2000" b="1" dirty="0" smtClean="0">
                <a:solidFill>
                  <a:srgbClr val="002060"/>
                </a:solidFill>
              </a:rPr>
              <a:t> </a:t>
            </a:r>
            <a:r>
              <a:rPr lang="ar-IQ" sz="2000" b="1" dirty="0">
                <a:solidFill>
                  <a:srgbClr val="002060"/>
                </a:solidFill>
              </a:rPr>
              <a:t>• أن تدخين شيشة واحدة يساوي تدخين مابين </a:t>
            </a:r>
            <a:r>
              <a:rPr lang="ar-IQ" sz="2000" b="1" dirty="0" smtClean="0">
                <a:solidFill>
                  <a:srgbClr val="002060"/>
                </a:solidFill>
              </a:rPr>
              <a:t>20 – 40 سيجارة</a:t>
            </a:r>
            <a:endParaRPr lang="ar-IQ" sz="2000" b="1" dirty="0">
              <a:solidFill>
                <a:srgbClr val="002060"/>
              </a:solidFill>
            </a:endParaRPr>
          </a:p>
          <a:p>
            <a:r>
              <a:rPr lang="ar-IQ" sz="2000" b="1" dirty="0">
                <a:solidFill>
                  <a:srgbClr val="002060"/>
                </a:solidFill>
              </a:rPr>
              <a:t>• مكونات تبغ الشيشة لا تخضع لأي مراقبة صحية عموماً .</a:t>
            </a:r>
          </a:p>
          <a:p>
            <a:r>
              <a:rPr lang="ar-IQ" sz="2000" b="1" dirty="0">
                <a:solidFill>
                  <a:srgbClr val="002060"/>
                </a:solidFill>
              </a:rPr>
              <a:t>• أن الجلوس مع مدخن يدخن أربع سجائر يعادل تناول سيجارة واحدة .</a:t>
            </a:r>
          </a:p>
          <a:p>
            <a:r>
              <a:rPr lang="ar-IQ" sz="2000" b="1" dirty="0">
                <a:solidFill>
                  <a:srgbClr val="002060"/>
                </a:solidFill>
              </a:rPr>
              <a:t>• أن دراسة أجريت بين المدخنين وغير المدخنين وأثبتت أن غير المدخن أقصر عمراً</a:t>
            </a:r>
          </a:p>
          <a:p>
            <a:r>
              <a:rPr lang="ar-IQ" sz="2000" b="1" dirty="0">
                <a:solidFill>
                  <a:srgbClr val="002060"/>
                </a:solidFill>
              </a:rPr>
              <a:t>بسبع سنوات وأثبت أن عدد السنين المفقودة = مجموع ساعات التدخين .</a:t>
            </a:r>
          </a:p>
          <a:p>
            <a:r>
              <a:rPr lang="ar-IQ" sz="2000" b="1" dirty="0">
                <a:solidFill>
                  <a:srgbClr val="002060"/>
                </a:solidFill>
              </a:rPr>
              <a:t>• كل يوم يشعل </a:t>
            </a:r>
            <a:r>
              <a:rPr lang="ar-IQ" sz="2000" b="1" dirty="0" smtClean="0">
                <a:solidFill>
                  <a:srgbClr val="002060"/>
                </a:solidFill>
              </a:rPr>
              <a:t>100 </a:t>
            </a:r>
            <a:r>
              <a:rPr lang="ar-IQ" sz="2000" b="1" dirty="0">
                <a:solidFill>
                  <a:srgbClr val="002060"/>
                </a:solidFill>
              </a:rPr>
              <a:t>ألف مدخن سيجارتهم الأولى و </a:t>
            </a:r>
            <a:r>
              <a:rPr lang="ar-IQ" sz="2000" b="1" dirty="0" smtClean="0">
                <a:solidFill>
                  <a:srgbClr val="002060"/>
                </a:solidFill>
              </a:rPr>
              <a:t>80 </a:t>
            </a:r>
            <a:r>
              <a:rPr lang="ar-IQ" sz="2000" b="1" dirty="0">
                <a:solidFill>
                  <a:srgbClr val="002060"/>
                </a:solidFill>
              </a:rPr>
              <a:t>% منهم من المراهقين .</a:t>
            </a:r>
          </a:p>
        </p:txBody>
      </p:sp>
    </p:spTree>
    <p:extLst>
      <p:ext uri="{BB962C8B-B14F-4D97-AF65-F5344CB8AC3E}">
        <p14:creationId xmlns="" xmlns:p14="http://schemas.microsoft.com/office/powerpoint/2010/main" val="884890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a:solidFill>
                  <a:srgbClr val="FF0000"/>
                </a:solidFill>
              </a:rPr>
              <a:t>الأمور المساعدة على ترك التدخين ؟!</a:t>
            </a:r>
            <a:endParaRPr lang="ar-IQ" dirty="0">
              <a:solidFill>
                <a:srgbClr val="FF0000"/>
              </a:solidFill>
            </a:endParaRPr>
          </a:p>
        </p:txBody>
      </p:sp>
      <p:sp>
        <p:nvSpPr>
          <p:cNvPr id="3" name="Content Placeholder 2"/>
          <p:cNvSpPr>
            <a:spLocks noGrp="1"/>
          </p:cNvSpPr>
          <p:nvPr>
            <p:ph idx="1"/>
          </p:nvPr>
        </p:nvSpPr>
        <p:spPr>
          <a:xfrm>
            <a:off x="467544" y="1628800"/>
            <a:ext cx="8229600" cy="4525963"/>
          </a:xfrm>
        </p:spPr>
        <p:txBody>
          <a:bodyPr>
            <a:normAutofit fontScale="77500" lnSpcReduction="20000"/>
          </a:bodyPr>
          <a:lstStyle/>
          <a:p>
            <a:r>
              <a:rPr lang="ar-IQ" dirty="0"/>
              <a:t>* </a:t>
            </a:r>
            <a:r>
              <a:rPr lang="ar-IQ" b="1" dirty="0">
                <a:solidFill>
                  <a:srgbClr val="002060"/>
                </a:solidFill>
              </a:rPr>
              <a:t>الاعتماد على الله سبحانه وتعالى والتوكل عليه .</a:t>
            </a:r>
          </a:p>
          <a:p>
            <a:r>
              <a:rPr lang="ar-IQ" b="1" dirty="0">
                <a:solidFill>
                  <a:srgbClr val="002060"/>
                </a:solidFill>
              </a:rPr>
              <a:t>* الرغبة الصادقة والعزيمة الأكيدة والإرادة القوية في الإقلاع عنه .</a:t>
            </a:r>
          </a:p>
          <a:p>
            <a:r>
              <a:rPr lang="ar-IQ" b="1" dirty="0">
                <a:solidFill>
                  <a:srgbClr val="002060"/>
                </a:solidFill>
              </a:rPr>
              <a:t>*خطط لطريقة تقلع فيها عن التدخين كأن يكون تدريجياً أو فورياً .</a:t>
            </a:r>
          </a:p>
          <a:p>
            <a:r>
              <a:rPr lang="ar-IQ" b="1" dirty="0">
                <a:solidFill>
                  <a:srgbClr val="002060"/>
                </a:solidFill>
              </a:rPr>
              <a:t>* أخبر أصدقائك ومن حولك أنك ستقلع أو أقلعت عن التدخين .</a:t>
            </a:r>
          </a:p>
          <a:p>
            <a:r>
              <a:rPr lang="ar-IQ" b="1" dirty="0">
                <a:solidFill>
                  <a:srgbClr val="002060"/>
                </a:solidFill>
              </a:rPr>
              <a:t>* لا ترتدْ الأماكن التي يكثر فيها التدخين .</a:t>
            </a:r>
          </a:p>
          <a:p>
            <a:r>
              <a:rPr lang="ar-IQ" b="1" dirty="0">
                <a:solidFill>
                  <a:srgbClr val="002060"/>
                </a:solidFill>
              </a:rPr>
              <a:t>* استعمل السواك أو اللبان " العلك " إذا وجدت حنيناً للتدخين .</a:t>
            </a:r>
          </a:p>
          <a:p>
            <a:r>
              <a:rPr lang="ar-IQ" b="1" dirty="0">
                <a:solidFill>
                  <a:srgbClr val="002060"/>
                </a:solidFill>
              </a:rPr>
              <a:t>* أكثر من شرب الماء والعصير لتخفيف تركيز النيكوتين بالدم .</a:t>
            </a:r>
          </a:p>
          <a:p>
            <a:r>
              <a:rPr lang="ar-IQ" b="1" dirty="0">
                <a:solidFill>
                  <a:srgbClr val="002060"/>
                </a:solidFill>
              </a:rPr>
              <a:t>* حاول زيارة طبيب مختص تستشيره .</a:t>
            </a:r>
          </a:p>
          <a:p>
            <a:r>
              <a:rPr lang="ar-IQ" b="1" dirty="0">
                <a:solidFill>
                  <a:srgbClr val="002060"/>
                </a:solidFill>
              </a:rPr>
              <a:t>* غاز ثنائي أكسيد الكربون سينخفض من جسمك بعد يومين من الإقلاع عن التدخين .</a:t>
            </a:r>
          </a:p>
          <a:p>
            <a:r>
              <a:rPr lang="ar-IQ" b="1" dirty="0">
                <a:solidFill>
                  <a:srgbClr val="002060"/>
                </a:solidFill>
              </a:rPr>
              <a:t>* تذكر أنك الآن أقلعت عن التدخين وأضراره وانظر لنفسك أنك شخص غير مدخن .</a:t>
            </a:r>
          </a:p>
        </p:txBody>
      </p:sp>
    </p:spTree>
    <p:extLst>
      <p:ext uri="{BB962C8B-B14F-4D97-AF65-F5344CB8AC3E}">
        <p14:creationId xmlns="" xmlns:p14="http://schemas.microsoft.com/office/powerpoint/2010/main" val="33330258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IQ" sz="8000" b="1" dirty="0" smtClean="0">
                <a:solidFill>
                  <a:srgbClr val="FF0000"/>
                </a:solidFill>
              </a:rPr>
              <a:t>شكرا لاصغائكم </a:t>
            </a:r>
            <a:endParaRPr lang="ar-IQ" sz="8000" b="1" dirty="0">
              <a:solidFill>
                <a:srgbClr val="FF0000"/>
              </a:solidFill>
            </a:endParaRPr>
          </a:p>
        </p:txBody>
      </p:sp>
    </p:spTree>
    <p:extLst>
      <p:ext uri="{BB962C8B-B14F-4D97-AF65-F5344CB8AC3E}">
        <p14:creationId xmlns="" xmlns:p14="http://schemas.microsoft.com/office/powerpoint/2010/main" val="3832345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720080"/>
          </a:xfrm>
        </p:spPr>
        <p:txBody>
          <a:bodyPr>
            <a:normAutofit fontScale="90000"/>
          </a:bodyPr>
          <a:lstStyle/>
          <a:p>
            <a:pPr algn="l"/>
            <a:r>
              <a:rPr lang="en-US" dirty="0" smtClean="0">
                <a:solidFill>
                  <a:srgbClr val="FF0000"/>
                </a:solidFill>
              </a:rPr>
              <a:t/>
            </a:r>
            <a:br>
              <a:rPr lang="en-US" dirty="0" smtClean="0">
                <a:solidFill>
                  <a:srgbClr val="FF0000"/>
                </a:solidFill>
              </a:rPr>
            </a:br>
            <a:endParaRPr lang="ar-IQ" dirty="0">
              <a:solidFill>
                <a:srgbClr val="FF0000"/>
              </a:solidFill>
            </a:endParaRPr>
          </a:p>
        </p:txBody>
      </p:sp>
      <p:sp>
        <p:nvSpPr>
          <p:cNvPr id="3" name="عنصر نائب للمحتوى 2"/>
          <p:cNvSpPr>
            <a:spLocks noGrp="1"/>
          </p:cNvSpPr>
          <p:nvPr>
            <p:ph idx="1"/>
          </p:nvPr>
        </p:nvSpPr>
        <p:spPr>
          <a:xfrm>
            <a:off x="457200" y="548680"/>
            <a:ext cx="8229600" cy="5577483"/>
          </a:xfrm>
        </p:spPr>
        <p:txBody>
          <a:bodyPr>
            <a:noAutofit/>
          </a:bodyPr>
          <a:lstStyle/>
          <a:p>
            <a:r>
              <a:rPr lang="ar-IQ" sz="4000" b="1" dirty="0" smtClean="0">
                <a:solidFill>
                  <a:srgbClr val="FF0000"/>
                </a:solidFill>
              </a:rPr>
              <a:t>اهداف المحاضرة :</a:t>
            </a:r>
          </a:p>
          <a:p>
            <a:r>
              <a:rPr lang="ar-IQ" sz="4000" b="1" dirty="0" smtClean="0">
                <a:solidFill>
                  <a:srgbClr val="002060"/>
                </a:solidFill>
              </a:rPr>
              <a:t>مكونات </a:t>
            </a:r>
            <a:r>
              <a:rPr lang="ar-IQ" sz="4000" b="1" dirty="0">
                <a:solidFill>
                  <a:srgbClr val="002060"/>
                </a:solidFill>
              </a:rPr>
              <a:t>دخان السجائر . </a:t>
            </a:r>
            <a:r>
              <a:rPr lang="ar-IQ" sz="4000" b="1" dirty="0" smtClean="0">
                <a:solidFill>
                  <a:srgbClr val="002060"/>
                </a:solidFill>
              </a:rPr>
              <a:t>تأثيرات </a:t>
            </a:r>
            <a:r>
              <a:rPr lang="ar-IQ" sz="4000" b="1" dirty="0">
                <a:solidFill>
                  <a:srgbClr val="002060"/>
                </a:solidFill>
              </a:rPr>
              <a:t>دخان السجائر </a:t>
            </a:r>
          </a:p>
          <a:p>
            <a:r>
              <a:rPr lang="ar-IQ" sz="4000" b="1" dirty="0">
                <a:solidFill>
                  <a:srgbClr val="002060"/>
                </a:solidFill>
              </a:rPr>
              <a:t>التدخين والادمان . </a:t>
            </a:r>
            <a:endParaRPr lang="ar-IQ" sz="4000" b="1" dirty="0" smtClean="0">
              <a:solidFill>
                <a:srgbClr val="002060"/>
              </a:solidFill>
            </a:endParaRPr>
          </a:p>
          <a:p>
            <a:r>
              <a:rPr lang="ar-IQ" sz="4000" b="1" dirty="0" smtClean="0">
                <a:solidFill>
                  <a:srgbClr val="002060"/>
                </a:solidFill>
              </a:rPr>
              <a:t>اسباب </a:t>
            </a:r>
            <a:r>
              <a:rPr lang="ar-IQ" sz="4000" b="1" dirty="0">
                <a:solidFill>
                  <a:srgbClr val="002060"/>
                </a:solidFill>
              </a:rPr>
              <a:t>الوقوع في التدخين . </a:t>
            </a:r>
            <a:endParaRPr lang="ar-IQ" sz="4000" b="1" dirty="0" smtClean="0">
              <a:solidFill>
                <a:srgbClr val="002060"/>
              </a:solidFill>
            </a:endParaRPr>
          </a:p>
          <a:p>
            <a:r>
              <a:rPr lang="ar-IQ" sz="4000" b="1" dirty="0" smtClean="0">
                <a:solidFill>
                  <a:srgbClr val="002060"/>
                </a:solidFill>
              </a:rPr>
              <a:t>التدخين </a:t>
            </a:r>
            <a:r>
              <a:rPr lang="ar-IQ" sz="4000" b="1" dirty="0">
                <a:solidFill>
                  <a:srgbClr val="002060"/>
                </a:solidFill>
              </a:rPr>
              <a:t>السلبي . </a:t>
            </a:r>
            <a:endParaRPr lang="ar-IQ" sz="4000" b="1" dirty="0" smtClean="0">
              <a:solidFill>
                <a:srgbClr val="002060"/>
              </a:solidFill>
            </a:endParaRPr>
          </a:p>
          <a:p>
            <a:r>
              <a:rPr lang="ar-IQ" sz="4000" b="1" dirty="0" smtClean="0">
                <a:solidFill>
                  <a:srgbClr val="002060"/>
                </a:solidFill>
              </a:rPr>
              <a:t>صفات </a:t>
            </a:r>
            <a:r>
              <a:rPr lang="ar-IQ" sz="4000" b="1" dirty="0">
                <a:solidFill>
                  <a:srgbClr val="002060"/>
                </a:solidFill>
              </a:rPr>
              <a:t>الشخص المدخن . </a:t>
            </a:r>
          </a:p>
          <a:p>
            <a:r>
              <a:rPr lang="ar-IQ" sz="4000" b="1" dirty="0">
                <a:solidFill>
                  <a:srgbClr val="002060"/>
                </a:solidFill>
              </a:rPr>
              <a:t>اجراءات في المساعدة للإقلاع عن التدخين . </a:t>
            </a:r>
            <a:r>
              <a:rPr lang="ar-IQ" sz="4000" b="1" dirty="0" smtClean="0">
                <a:solidFill>
                  <a:srgbClr val="002060"/>
                </a:solidFill>
              </a:rPr>
              <a:t>معلومات </a:t>
            </a:r>
            <a:r>
              <a:rPr lang="ar-IQ" sz="4000" b="1" dirty="0">
                <a:solidFill>
                  <a:srgbClr val="002060"/>
                </a:solidFill>
              </a:rPr>
              <a:t>مهمة عن التدخين وانتاج السجائر .</a:t>
            </a:r>
            <a:endParaRPr lang="en-US" sz="4000" b="1" dirty="0" smtClean="0">
              <a:solidFill>
                <a:srgbClr val="002060"/>
              </a:solidFill>
              <a:latin typeface="Andalus" pitchFamily="18" charset="-78"/>
              <a:cs typeface="Andalus" pitchFamily="18" charset="-78"/>
            </a:endParaRPr>
          </a:p>
          <a:p>
            <a:pPr algn="l" rtl="0"/>
            <a:endParaRPr lang="en-US" sz="4000" b="1" dirty="0">
              <a:solidFill>
                <a:srgbClr val="0000CC"/>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692696"/>
            <a:ext cx="8229600" cy="5433467"/>
          </a:xfrm>
        </p:spPr>
        <p:txBody>
          <a:bodyPr>
            <a:normAutofit fontScale="92500" lnSpcReduction="10000"/>
          </a:bodyPr>
          <a:lstStyle/>
          <a:p>
            <a:r>
              <a:rPr lang="ar-IQ" sz="4300" b="1" dirty="0">
                <a:solidFill>
                  <a:srgbClr val="FF0000"/>
                </a:solidFill>
              </a:rPr>
              <a:t>نبذة </a:t>
            </a:r>
            <a:r>
              <a:rPr lang="ar-IQ" sz="4300" b="1" dirty="0" smtClean="0">
                <a:solidFill>
                  <a:srgbClr val="FF0000"/>
                </a:solidFill>
              </a:rPr>
              <a:t>تاريخية</a:t>
            </a:r>
          </a:p>
          <a:p>
            <a:r>
              <a:rPr lang="ar-IQ" b="1" dirty="0" smtClean="0">
                <a:solidFill>
                  <a:srgbClr val="002060"/>
                </a:solidFill>
              </a:rPr>
              <a:t>عرف </a:t>
            </a:r>
            <a:r>
              <a:rPr lang="ar-IQ" b="1" dirty="0">
                <a:solidFill>
                  <a:srgbClr val="002060"/>
                </a:solidFill>
              </a:rPr>
              <a:t>التدخين منذ مئات السنين وكان أول من اكتشف التدخين هو كريستوفر كولومبو، وكان</a:t>
            </a:r>
          </a:p>
          <a:p>
            <a:r>
              <a:rPr lang="ar-IQ" b="1" dirty="0">
                <a:solidFill>
                  <a:srgbClr val="002060"/>
                </a:solidFill>
              </a:rPr>
              <a:t>يزرعه الهنود الحمر وذلك في أواخر القرن الخامس عشر ميلادي ولقد دخل أوروبا عام</a:t>
            </a:r>
          </a:p>
          <a:p>
            <a:r>
              <a:rPr lang="ar-IQ" b="1" dirty="0" smtClean="0">
                <a:solidFill>
                  <a:srgbClr val="002060"/>
                </a:solidFill>
              </a:rPr>
              <a:t>1551 </a:t>
            </a:r>
            <a:r>
              <a:rPr lang="ar-IQ" b="1" dirty="0">
                <a:solidFill>
                  <a:srgbClr val="002060"/>
                </a:solidFill>
              </a:rPr>
              <a:t>م حيث استورده البحار الفرنسي )نيكوت( ولذلك سميت المادة الرئيسية في التدخين</a:t>
            </a:r>
          </a:p>
          <a:p>
            <a:r>
              <a:rPr lang="ar-IQ" b="1" dirty="0">
                <a:solidFill>
                  <a:srgbClr val="002060"/>
                </a:solidFill>
              </a:rPr>
              <a:t>بالنيكوتين وفي عام </a:t>
            </a:r>
            <a:r>
              <a:rPr lang="ar-IQ" b="1" dirty="0" smtClean="0">
                <a:solidFill>
                  <a:srgbClr val="002060"/>
                </a:solidFill>
              </a:rPr>
              <a:t>1889 </a:t>
            </a:r>
            <a:r>
              <a:rPr lang="ar-IQ" b="1" dirty="0">
                <a:solidFill>
                  <a:srgbClr val="002060"/>
                </a:solidFill>
              </a:rPr>
              <a:t>م اخترعت مكائن لف السجائر وعلب الكبريت مما يسر انتشار هذه</a:t>
            </a:r>
          </a:p>
          <a:p>
            <a:r>
              <a:rPr lang="ar-IQ" b="1" dirty="0">
                <a:solidFill>
                  <a:srgbClr val="002060"/>
                </a:solidFill>
              </a:rPr>
              <a:t>العادة، وفي القرن السابع عشر أصدرت حكومات الدانمرك والسويد وهولندا قوانين </a:t>
            </a:r>
            <a:r>
              <a:rPr lang="ar-IQ" b="1" dirty="0" smtClean="0">
                <a:solidFill>
                  <a:srgbClr val="002060"/>
                </a:solidFill>
              </a:rPr>
              <a:t>تحريم التدخين</a:t>
            </a:r>
            <a:endParaRPr lang="ar-IQ" b="1"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83568" y="433465"/>
            <a:ext cx="784887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fontAlgn="base">
              <a:spcAft>
                <a:spcPct val="0"/>
              </a:spcAft>
            </a:pPr>
            <a:r>
              <a:rPr lang="ar-IQ" sz="4800" b="1" dirty="0">
                <a:solidFill>
                  <a:srgbClr val="FF0000"/>
                </a:solidFill>
              </a:rPr>
              <a:t>وقد دخلت السجائر العالم الإسلامي مع الاستعمار في أوائل القرن العشرين.</a:t>
            </a:r>
            <a:r>
              <a:rPr kumimoji="0" lang="en-GB" sz="4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GB" sz="4800" b="1"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 xmlns:p14="http://schemas.microsoft.com/office/powerpoint/2010/main" val="216455705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332656"/>
            <a:ext cx="8064896" cy="57606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8140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04664"/>
            <a:ext cx="8229600" cy="720080"/>
          </a:xfrm>
        </p:spPr>
        <p:txBody>
          <a:bodyPr>
            <a:normAutofit fontScale="90000"/>
          </a:bodyPr>
          <a:lstStyle/>
          <a:p>
            <a:pPr algn="l" rtl="0"/>
            <a:endParaRPr lang="ar-IQ" dirty="0">
              <a:solidFill>
                <a:srgbClr val="FF0000"/>
              </a:solidFill>
            </a:endParaRPr>
          </a:p>
        </p:txBody>
      </p:sp>
      <p:sp>
        <p:nvSpPr>
          <p:cNvPr id="3" name="عنصر نائب للمحتوى 2"/>
          <p:cNvSpPr>
            <a:spLocks noGrp="1"/>
          </p:cNvSpPr>
          <p:nvPr>
            <p:ph idx="1"/>
          </p:nvPr>
        </p:nvSpPr>
        <p:spPr>
          <a:xfrm>
            <a:off x="457200" y="1268760"/>
            <a:ext cx="8229600" cy="4857403"/>
          </a:xfrm>
        </p:spPr>
        <p:txBody>
          <a:bodyPr>
            <a:normAutofit lnSpcReduction="10000"/>
          </a:bodyPr>
          <a:lstStyle/>
          <a:p>
            <a:r>
              <a:rPr lang="ar-IQ" b="1" dirty="0">
                <a:solidFill>
                  <a:srgbClr val="002060"/>
                </a:solidFill>
              </a:rPr>
              <a:t>يتكون الدخان من مواد كيميائية تضر الصحة بشكل مباشر وهذه المواد هي</a:t>
            </a:r>
          </a:p>
          <a:p>
            <a:r>
              <a:rPr lang="ar-IQ" b="1" dirty="0">
                <a:solidFill>
                  <a:srgbClr val="002060"/>
                </a:solidFill>
              </a:rPr>
              <a:t>-9 النيكوتين</a:t>
            </a:r>
          </a:p>
          <a:p>
            <a:r>
              <a:rPr lang="ar-IQ" b="1" dirty="0">
                <a:solidFill>
                  <a:srgbClr val="002060"/>
                </a:solidFill>
              </a:rPr>
              <a:t>-2 القطران</a:t>
            </a:r>
          </a:p>
          <a:p>
            <a:r>
              <a:rPr lang="ar-IQ" b="1" dirty="0">
                <a:solidFill>
                  <a:srgbClr val="002060"/>
                </a:solidFill>
              </a:rPr>
              <a:t>-3 غاز أول أوكسيد الكاربون وغاز ثنائي أوكسيد الكاربون</a:t>
            </a:r>
          </a:p>
          <a:p>
            <a:r>
              <a:rPr lang="ar-IQ" b="1" dirty="0">
                <a:solidFill>
                  <a:srgbClr val="002060"/>
                </a:solidFill>
              </a:rPr>
              <a:t>-4 أكاسيد النيتروجين</a:t>
            </a:r>
          </a:p>
          <a:p>
            <a:r>
              <a:rPr lang="ar-IQ" b="1" dirty="0">
                <a:solidFill>
                  <a:srgbClr val="002060"/>
                </a:solidFill>
              </a:rPr>
              <a:t>-5 غاز النشادر</a:t>
            </a:r>
          </a:p>
          <a:p>
            <a:r>
              <a:rPr lang="ar-IQ" b="1" dirty="0">
                <a:solidFill>
                  <a:srgbClr val="002060"/>
                </a:solidFill>
              </a:rPr>
              <a:t>-6 البولونيوم</a:t>
            </a:r>
          </a:p>
          <a:p>
            <a:r>
              <a:rPr lang="ar-IQ" b="1" dirty="0">
                <a:solidFill>
                  <a:srgbClr val="002060"/>
                </a:solidFill>
              </a:rPr>
              <a:t>-7 مواد أخرى شديدة السمية</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1492</Words>
  <Application>Microsoft Office PowerPoint</Application>
  <PresentationFormat>عرض على الشاشة (3:4)‏</PresentationFormat>
  <Paragraphs>131</Paragraphs>
  <Slides>46</Slides>
  <Notes>0</Notes>
  <HiddenSlides>0</HiddenSlides>
  <MMClips>0</MMClips>
  <ScaleCrop>false</ScaleCrop>
  <HeadingPairs>
    <vt:vector size="4" baseType="variant">
      <vt:variant>
        <vt:lpstr>سمة</vt:lpstr>
      </vt:variant>
      <vt:variant>
        <vt:i4>1</vt:i4>
      </vt:variant>
      <vt:variant>
        <vt:lpstr>عناوين الشرائح</vt:lpstr>
      </vt:variant>
      <vt:variant>
        <vt:i4>46</vt:i4>
      </vt:variant>
    </vt:vector>
  </HeadingPairs>
  <TitlesOfParts>
    <vt:vector size="47" baseType="lpstr">
      <vt:lpstr>سمة Office</vt:lpstr>
      <vt:lpstr>الشريحة 1</vt:lpstr>
      <vt:lpstr>تقديم  الاستاذ المساعد الدكتورة  سلوى شلش عبد الواحد  كلية الطب \ جامعة ديالى </vt:lpstr>
      <vt:lpstr>المقدمة  يعود تاريخ التدخين الى فترات زمنية بعيدة حيث يرجع الى اواخر القرن الخامس عشر الميلادي الا ان انتقاله الى عالمنا الاسلامي قد حصل في اوائل القرن العشرين وعند مجيء الاستعمار الى البلاد الاسلامية . فدخان السجائر يحوي العديد من المواد الكيميائية كالنيكوتين والقطران وثنائي اوكسيد الكاربون واول اوكسيد الكاربون واكاسيد النيتروجين والبولونيوم وغاز النشادر الكاوي </vt:lpstr>
      <vt:lpstr>الشريحة 4</vt:lpstr>
      <vt:lpstr> </vt:lpstr>
      <vt:lpstr>الشريحة 6</vt:lpstr>
      <vt:lpstr>وقد دخلت السجائر العالم الإسلامي مع الاستعمار في أوائل القرن العشرين. </vt:lpstr>
      <vt:lpstr>الشريحة 8</vt:lpstr>
      <vt:lpstr>الشريحة 9</vt:lpstr>
      <vt:lpstr> أولا: النيكوتين :</vt:lpstr>
      <vt:lpstr>الشريحة 11</vt:lpstr>
      <vt:lpstr>ثانياً : القطران</vt:lpstr>
      <vt:lpstr>الشريحة 13</vt:lpstr>
      <vt:lpstr>رابعاً : اكاسيد النيتروجين</vt:lpstr>
      <vt:lpstr>خامسا: غاز النشادر الكاوي</vt:lpstr>
      <vt:lpstr>سادسا: مادة البولونيوم</vt:lpstr>
      <vt:lpstr>الشريحة 17</vt:lpstr>
      <vt:lpstr> أسباب الوقوع في التدخين :</vt:lpstr>
      <vt:lpstr>مضار التدخين ومخاطره:</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التدخين السلبي</vt:lpstr>
      <vt:lpstr>صفات وجه المدخن </vt:lpstr>
      <vt:lpstr>الشريحة 43</vt:lpstr>
      <vt:lpstr>هل تعلم ؟!</vt:lpstr>
      <vt:lpstr>الأمور المساعدة على ترك التدخين ؟!</vt:lpstr>
      <vt:lpstr>شكرا لاصغائكم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al marsa</dc:creator>
  <cp:lastModifiedBy>al marsa</cp:lastModifiedBy>
  <cp:revision>2</cp:revision>
  <dcterms:created xsi:type="dcterms:W3CDTF">2015-04-22T11:09:10Z</dcterms:created>
  <dcterms:modified xsi:type="dcterms:W3CDTF">2015-04-22T11:12:06Z</dcterms:modified>
</cp:coreProperties>
</file>